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4" r:id="rId2"/>
  </p:sldMasterIdLst>
  <p:sldIdLst>
    <p:sldId id="266" r:id="rId3"/>
    <p:sldId id="269" r:id="rId4"/>
    <p:sldId id="270" r:id="rId5"/>
    <p:sldId id="271" r:id="rId6"/>
    <p:sldId id="275" r:id="rId7"/>
    <p:sldId id="272" r:id="rId8"/>
    <p:sldId id="276" r:id="rId9"/>
    <p:sldId id="267" r:id="rId10"/>
    <p:sldId id="27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511402-D2D0-6D64-99B9-C017315A8686}" v="8" dt="2024-08-06T20:02:10.107"/>
    <p1510:client id="{1EED749E-F701-202A-9CB4-D98042C72312}" v="18" dt="2024-08-06T09:52:16.911"/>
    <p1510:client id="{2814A9DF-C07F-D17D-089A-E95D1C3424E6}" v="25" dt="2024-08-06T11:09:07.499"/>
    <p1510:client id="{3D96EA84-F836-5802-BCF7-26A6BDB5FC7E}" v="1" dt="2024-08-07T15:05:02.200"/>
    <p1510:client id="{5B040C29-EC42-5FD7-0213-F457E41B0043}" v="3233" dt="2024-08-05T18:30:01.491"/>
    <p1510:client id="{7B7C33CE-A338-4B88-19C3-F157111EEEAB}" v="94" dt="2024-08-06T14:52:16.511"/>
    <p1510:client id="{800BE260-055C-EB6C-2B81-45D3B3EEF7A2}" v="9" dt="2024-08-07T16:18:37.600"/>
    <p1510:client id="{81FA528B-4DF9-576C-463B-49DF6B74E75B}" v="62" dt="2024-08-06T19:57:16.018"/>
    <p1510:client id="{98333CE4-EEB1-167D-960A-055CCC163F18}" v="14" dt="2024-08-05T18:17:45.324"/>
    <p1510:client id="{D51FD7C5-AB9D-F4EE-1A92-910CD0E16CE5}" v="146" dt="2024-08-06T11:53:52.9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14325" y="2620963"/>
            <a:ext cx="6254750" cy="5862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rgbClr val="E727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14325" y="3352800"/>
            <a:ext cx="6254750" cy="1538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452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14325" y="2620963"/>
            <a:ext cx="6254750" cy="5862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rgbClr val="E727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14325" y="3352800"/>
            <a:ext cx="6254750" cy="1538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971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alphaModFix amt="10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64368" y="2365611"/>
            <a:ext cx="3661722" cy="2920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>
                <a:solidFill>
                  <a:srgbClr val="003160"/>
                </a:solidFill>
              </a:rPr>
              <a:t>Lorem ipsum </a:t>
            </a:r>
            <a:r>
              <a:rPr lang="en-GB" err="1">
                <a:solidFill>
                  <a:srgbClr val="003160"/>
                </a:solidFill>
              </a:rPr>
              <a:t>dolor</a:t>
            </a:r>
            <a:r>
              <a:rPr lang="en-GB">
                <a:solidFill>
                  <a:srgbClr val="003160"/>
                </a:solidFill>
              </a:rPr>
              <a:t> sit </a:t>
            </a:r>
            <a:r>
              <a:rPr lang="en-GB" err="1">
                <a:solidFill>
                  <a:srgbClr val="003160"/>
                </a:solidFill>
              </a:rPr>
              <a:t>amet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consectetur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adipiscing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elit</a:t>
            </a:r>
            <a:r>
              <a:rPr lang="en-GB">
                <a:solidFill>
                  <a:srgbClr val="003160"/>
                </a:solidFill>
              </a:rPr>
              <a:t>. </a:t>
            </a:r>
            <a:r>
              <a:rPr lang="en-GB" err="1">
                <a:solidFill>
                  <a:srgbClr val="003160"/>
                </a:solidFill>
              </a:rPr>
              <a:t>Morbi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efficitur</a:t>
            </a:r>
            <a:r>
              <a:rPr lang="en-GB">
                <a:solidFill>
                  <a:srgbClr val="003160"/>
                </a:solidFill>
              </a:rPr>
              <a:t> libero </a:t>
            </a:r>
            <a:r>
              <a:rPr lang="en-GB" err="1">
                <a:solidFill>
                  <a:srgbClr val="003160"/>
                </a:solidFill>
              </a:rPr>
              <a:t>sed</a:t>
            </a:r>
            <a:r>
              <a:rPr lang="en-GB">
                <a:solidFill>
                  <a:srgbClr val="003160"/>
                </a:solidFill>
              </a:rPr>
              <a:t> dui </a:t>
            </a:r>
            <a:r>
              <a:rPr lang="en-GB" err="1">
                <a:solidFill>
                  <a:srgbClr val="003160"/>
                </a:solidFill>
              </a:rPr>
              <a:t>consequat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ultricies</a:t>
            </a:r>
            <a:r>
              <a:rPr lang="en-GB">
                <a:solidFill>
                  <a:srgbClr val="003160"/>
                </a:solidFill>
              </a:rPr>
              <a:t>. </a:t>
            </a:r>
            <a:r>
              <a:rPr lang="en-GB" err="1">
                <a:solidFill>
                  <a:srgbClr val="003160"/>
                </a:solidFill>
              </a:rPr>
              <a:t>Nullam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interdum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nisl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ut</a:t>
            </a:r>
            <a:r>
              <a:rPr lang="en-GB">
                <a:solidFill>
                  <a:srgbClr val="003160"/>
                </a:solidFill>
              </a:rPr>
              <a:t> mi gravida </a:t>
            </a:r>
            <a:r>
              <a:rPr lang="en-GB" err="1">
                <a:solidFill>
                  <a:srgbClr val="003160"/>
                </a:solidFill>
              </a:rPr>
              <a:t>faucibus</a:t>
            </a:r>
            <a:r>
              <a:rPr lang="en-GB">
                <a:solidFill>
                  <a:srgbClr val="003160"/>
                </a:solidFill>
              </a:rPr>
              <a:t>.</a:t>
            </a:r>
          </a:p>
          <a:p>
            <a:r>
              <a:rPr lang="en-GB" err="1">
                <a:solidFill>
                  <a:srgbClr val="003160"/>
                </a:solidFill>
              </a:rPr>
              <a:t>Aliquam</a:t>
            </a:r>
            <a:r>
              <a:rPr lang="en-GB">
                <a:solidFill>
                  <a:srgbClr val="003160"/>
                </a:solidFill>
              </a:rPr>
              <a:t> convallis lacus </a:t>
            </a:r>
            <a:r>
              <a:rPr lang="en-GB" err="1">
                <a:solidFill>
                  <a:srgbClr val="003160"/>
                </a:solidFill>
              </a:rPr>
              <a:t>viverra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enim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ullamcorper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ut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molestie</a:t>
            </a:r>
            <a:r>
              <a:rPr lang="en-GB">
                <a:solidFill>
                  <a:srgbClr val="003160"/>
                </a:solidFill>
              </a:rPr>
              <a:t> ante </a:t>
            </a:r>
            <a:r>
              <a:rPr lang="en-GB" err="1">
                <a:solidFill>
                  <a:srgbClr val="003160"/>
                </a:solidFill>
              </a:rPr>
              <a:t>maximus</a:t>
            </a:r>
            <a:r>
              <a:rPr lang="en-GB">
                <a:solidFill>
                  <a:srgbClr val="003160"/>
                </a:solidFill>
              </a:rPr>
              <a:t>. In </a:t>
            </a:r>
            <a:r>
              <a:rPr lang="en-GB" err="1">
                <a:solidFill>
                  <a:srgbClr val="003160"/>
                </a:solidFill>
              </a:rPr>
              <a:t>venenatis</a:t>
            </a:r>
            <a:r>
              <a:rPr lang="en-GB">
                <a:solidFill>
                  <a:srgbClr val="003160"/>
                </a:solidFill>
              </a:rPr>
              <a:t> convallis </a:t>
            </a:r>
            <a:r>
              <a:rPr lang="en-GB" err="1">
                <a:solidFill>
                  <a:srgbClr val="003160"/>
                </a:solidFill>
              </a:rPr>
              <a:t>tellus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eu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bibendum</a:t>
            </a:r>
            <a:r>
              <a:rPr lang="en-GB">
                <a:solidFill>
                  <a:srgbClr val="003160"/>
                </a:solidFill>
              </a:rPr>
              <a:t> nisi </a:t>
            </a:r>
            <a:r>
              <a:rPr lang="en-GB" err="1">
                <a:solidFill>
                  <a:srgbClr val="003160"/>
                </a:solidFill>
              </a:rPr>
              <a:t>dapibus</a:t>
            </a:r>
            <a:r>
              <a:rPr lang="en-GB">
                <a:solidFill>
                  <a:srgbClr val="003160"/>
                </a:solidFill>
              </a:rPr>
              <a:t> in. Integer </a:t>
            </a:r>
            <a:r>
              <a:rPr lang="en-GB" err="1">
                <a:solidFill>
                  <a:srgbClr val="003160"/>
                </a:solidFill>
              </a:rPr>
              <a:t>leo</a:t>
            </a:r>
            <a:r>
              <a:rPr lang="en-GB">
                <a:solidFill>
                  <a:srgbClr val="003160"/>
                </a:solidFill>
              </a:rPr>
              <a:t> mi, </a:t>
            </a:r>
            <a:r>
              <a:rPr lang="en-GB" err="1">
                <a:solidFill>
                  <a:srgbClr val="003160"/>
                </a:solidFill>
              </a:rPr>
              <a:t>sagittis</a:t>
            </a:r>
            <a:r>
              <a:rPr lang="en-GB">
                <a:solidFill>
                  <a:srgbClr val="003160"/>
                </a:solidFill>
              </a:rPr>
              <a:t> et </a:t>
            </a:r>
            <a:r>
              <a:rPr lang="en-GB" err="1">
                <a:solidFill>
                  <a:srgbClr val="003160"/>
                </a:solidFill>
              </a:rPr>
              <a:t>est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sed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lobortis</a:t>
            </a:r>
            <a:r>
              <a:rPr lang="en-GB">
                <a:solidFill>
                  <a:srgbClr val="003160"/>
                </a:solidFill>
              </a:rPr>
              <a:t> semper </a:t>
            </a:r>
            <a:r>
              <a:rPr lang="en-GB" err="1">
                <a:solidFill>
                  <a:srgbClr val="003160"/>
                </a:solidFill>
              </a:rPr>
              <a:t>odio</a:t>
            </a:r>
            <a:r>
              <a:rPr lang="en-GB">
                <a:solidFill>
                  <a:srgbClr val="003160"/>
                </a:solidFill>
              </a:rPr>
              <a:t>.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251705" y="2365611"/>
            <a:ext cx="3661722" cy="2920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>
                <a:solidFill>
                  <a:srgbClr val="003160"/>
                </a:solidFill>
              </a:rPr>
              <a:t>Lorem ipsum </a:t>
            </a:r>
            <a:r>
              <a:rPr lang="en-GB" err="1">
                <a:solidFill>
                  <a:srgbClr val="003160"/>
                </a:solidFill>
              </a:rPr>
              <a:t>dolor</a:t>
            </a:r>
            <a:r>
              <a:rPr lang="en-GB">
                <a:solidFill>
                  <a:srgbClr val="003160"/>
                </a:solidFill>
              </a:rPr>
              <a:t> sit </a:t>
            </a:r>
            <a:r>
              <a:rPr lang="en-GB" err="1">
                <a:solidFill>
                  <a:srgbClr val="003160"/>
                </a:solidFill>
              </a:rPr>
              <a:t>amet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consectetur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adipiscing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elit</a:t>
            </a:r>
            <a:r>
              <a:rPr lang="en-GB">
                <a:solidFill>
                  <a:srgbClr val="003160"/>
                </a:solidFill>
              </a:rPr>
              <a:t>. </a:t>
            </a:r>
            <a:r>
              <a:rPr lang="en-GB" err="1">
                <a:solidFill>
                  <a:srgbClr val="003160"/>
                </a:solidFill>
              </a:rPr>
              <a:t>Morbi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efficitur</a:t>
            </a:r>
            <a:r>
              <a:rPr lang="en-GB">
                <a:solidFill>
                  <a:srgbClr val="003160"/>
                </a:solidFill>
              </a:rPr>
              <a:t> libero </a:t>
            </a:r>
            <a:r>
              <a:rPr lang="en-GB" err="1">
                <a:solidFill>
                  <a:srgbClr val="003160"/>
                </a:solidFill>
              </a:rPr>
              <a:t>sed</a:t>
            </a:r>
            <a:r>
              <a:rPr lang="en-GB">
                <a:solidFill>
                  <a:srgbClr val="003160"/>
                </a:solidFill>
              </a:rPr>
              <a:t> dui </a:t>
            </a:r>
            <a:r>
              <a:rPr lang="en-GB" err="1">
                <a:solidFill>
                  <a:srgbClr val="003160"/>
                </a:solidFill>
              </a:rPr>
              <a:t>consequat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ultricies</a:t>
            </a:r>
            <a:r>
              <a:rPr lang="en-GB">
                <a:solidFill>
                  <a:srgbClr val="003160"/>
                </a:solidFill>
              </a:rPr>
              <a:t>. </a:t>
            </a:r>
            <a:r>
              <a:rPr lang="en-GB" err="1">
                <a:solidFill>
                  <a:srgbClr val="003160"/>
                </a:solidFill>
              </a:rPr>
              <a:t>Nullam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interdum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nisl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ut</a:t>
            </a:r>
            <a:r>
              <a:rPr lang="en-GB">
                <a:solidFill>
                  <a:srgbClr val="003160"/>
                </a:solidFill>
              </a:rPr>
              <a:t> mi gravida </a:t>
            </a:r>
            <a:r>
              <a:rPr lang="en-GB" err="1">
                <a:solidFill>
                  <a:srgbClr val="003160"/>
                </a:solidFill>
              </a:rPr>
              <a:t>faucibus</a:t>
            </a:r>
            <a:r>
              <a:rPr lang="en-GB">
                <a:solidFill>
                  <a:srgbClr val="003160"/>
                </a:solidFill>
              </a:rPr>
              <a:t>.</a:t>
            </a:r>
          </a:p>
          <a:p>
            <a:r>
              <a:rPr lang="en-GB" err="1">
                <a:solidFill>
                  <a:srgbClr val="003160"/>
                </a:solidFill>
              </a:rPr>
              <a:t>Aliquam</a:t>
            </a:r>
            <a:r>
              <a:rPr lang="en-GB">
                <a:solidFill>
                  <a:srgbClr val="003160"/>
                </a:solidFill>
              </a:rPr>
              <a:t> convallis lacus </a:t>
            </a:r>
            <a:r>
              <a:rPr lang="en-GB" err="1">
                <a:solidFill>
                  <a:srgbClr val="003160"/>
                </a:solidFill>
              </a:rPr>
              <a:t>viverra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enim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ullamcorper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ut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molestie</a:t>
            </a:r>
            <a:r>
              <a:rPr lang="en-GB">
                <a:solidFill>
                  <a:srgbClr val="003160"/>
                </a:solidFill>
              </a:rPr>
              <a:t> ante </a:t>
            </a:r>
            <a:r>
              <a:rPr lang="en-GB" err="1">
                <a:solidFill>
                  <a:srgbClr val="003160"/>
                </a:solidFill>
              </a:rPr>
              <a:t>maximus</a:t>
            </a:r>
            <a:r>
              <a:rPr lang="en-GB">
                <a:solidFill>
                  <a:srgbClr val="003160"/>
                </a:solidFill>
              </a:rPr>
              <a:t>. In </a:t>
            </a:r>
            <a:r>
              <a:rPr lang="en-GB" err="1">
                <a:solidFill>
                  <a:srgbClr val="003160"/>
                </a:solidFill>
              </a:rPr>
              <a:t>venenatis</a:t>
            </a:r>
            <a:r>
              <a:rPr lang="en-GB">
                <a:solidFill>
                  <a:srgbClr val="003160"/>
                </a:solidFill>
              </a:rPr>
              <a:t> convallis </a:t>
            </a:r>
            <a:r>
              <a:rPr lang="en-GB" err="1">
                <a:solidFill>
                  <a:srgbClr val="003160"/>
                </a:solidFill>
              </a:rPr>
              <a:t>tellus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eu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bibendum</a:t>
            </a:r>
            <a:r>
              <a:rPr lang="en-GB">
                <a:solidFill>
                  <a:srgbClr val="003160"/>
                </a:solidFill>
              </a:rPr>
              <a:t> nisi </a:t>
            </a:r>
            <a:r>
              <a:rPr lang="en-GB" err="1">
                <a:solidFill>
                  <a:srgbClr val="003160"/>
                </a:solidFill>
              </a:rPr>
              <a:t>dapibus</a:t>
            </a:r>
            <a:r>
              <a:rPr lang="en-GB">
                <a:solidFill>
                  <a:srgbClr val="003160"/>
                </a:solidFill>
              </a:rPr>
              <a:t> in. Integer </a:t>
            </a:r>
            <a:r>
              <a:rPr lang="en-GB" err="1">
                <a:solidFill>
                  <a:srgbClr val="003160"/>
                </a:solidFill>
              </a:rPr>
              <a:t>leo</a:t>
            </a:r>
            <a:r>
              <a:rPr lang="en-GB">
                <a:solidFill>
                  <a:srgbClr val="003160"/>
                </a:solidFill>
              </a:rPr>
              <a:t> mi, </a:t>
            </a:r>
            <a:r>
              <a:rPr lang="en-GB" err="1">
                <a:solidFill>
                  <a:srgbClr val="003160"/>
                </a:solidFill>
              </a:rPr>
              <a:t>sagittis</a:t>
            </a:r>
            <a:r>
              <a:rPr lang="en-GB">
                <a:solidFill>
                  <a:srgbClr val="003160"/>
                </a:solidFill>
              </a:rPr>
              <a:t> et </a:t>
            </a:r>
            <a:r>
              <a:rPr lang="en-GB" err="1">
                <a:solidFill>
                  <a:srgbClr val="003160"/>
                </a:solidFill>
              </a:rPr>
              <a:t>est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sed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lobortis</a:t>
            </a:r>
            <a:r>
              <a:rPr lang="en-GB">
                <a:solidFill>
                  <a:srgbClr val="003160"/>
                </a:solidFill>
              </a:rPr>
              <a:t> semper </a:t>
            </a:r>
            <a:r>
              <a:rPr lang="en-GB" err="1">
                <a:solidFill>
                  <a:srgbClr val="003160"/>
                </a:solidFill>
              </a:rPr>
              <a:t>odio</a:t>
            </a:r>
            <a:r>
              <a:rPr lang="en-GB">
                <a:solidFill>
                  <a:srgbClr val="003160"/>
                </a:solidFill>
              </a:rPr>
              <a:t>.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139042" y="2365611"/>
            <a:ext cx="3661722" cy="2920621"/>
          </a:xfrm>
          <a:prstGeom prst="rect">
            <a:avLst/>
          </a:prstGeo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1600" b="1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>
                <a:solidFill>
                  <a:srgbClr val="003160"/>
                </a:solidFill>
              </a:rPr>
              <a:t>Bulleted list</a:t>
            </a:r>
          </a:p>
          <a:p>
            <a:r>
              <a:rPr lang="en-GB">
                <a:solidFill>
                  <a:srgbClr val="003160"/>
                </a:solidFill>
              </a:rPr>
              <a:t>Item 1</a:t>
            </a:r>
          </a:p>
          <a:p>
            <a:r>
              <a:rPr lang="en-GB">
                <a:solidFill>
                  <a:srgbClr val="003160"/>
                </a:solidFill>
              </a:rPr>
              <a:t>Item 2</a:t>
            </a:r>
          </a:p>
          <a:p>
            <a:r>
              <a:rPr lang="en-GB">
                <a:solidFill>
                  <a:srgbClr val="003160"/>
                </a:solidFill>
              </a:rPr>
              <a:t>Item 3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4368" y="1637731"/>
            <a:ext cx="6254750" cy="1538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  <a:endParaRPr lang="en-GB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64367" y="512384"/>
            <a:ext cx="6254750" cy="5862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rgbClr val="E727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168120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alphaModFix amt="10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64367" y="2365611"/>
            <a:ext cx="6254749" cy="2920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>
                <a:solidFill>
                  <a:srgbClr val="003160"/>
                </a:solidFill>
              </a:rPr>
              <a:t>Lorem ipsum </a:t>
            </a:r>
            <a:r>
              <a:rPr lang="en-GB" err="1">
                <a:solidFill>
                  <a:srgbClr val="003160"/>
                </a:solidFill>
              </a:rPr>
              <a:t>dolor</a:t>
            </a:r>
            <a:r>
              <a:rPr lang="en-GB">
                <a:solidFill>
                  <a:srgbClr val="003160"/>
                </a:solidFill>
              </a:rPr>
              <a:t> sit </a:t>
            </a:r>
            <a:r>
              <a:rPr lang="en-GB" err="1">
                <a:solidFill>
                  <a:srgbClr val="003160"/>
                </a:solidFill>
              </a:rPr>
              <a:t>amet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consectetur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adipiscing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elit</a:t>
            </a:r>
            <a:r>
              <a:rPr lang="en-GB">
                <a:solidFill>
                  <a:srgbClr val="003160"/>
                </a:solidFill>
              </a:rPr>
              <a:t>. </a:t>
            </a:r>
            <a:r>
              <a:rPr lang="en-GB" err="1">
                <a:solidFill>
                  <a:srgbClr val="003160"/>
                </a:solidFill>
              </a:rPr>
              <a:t>Morbi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efficitur</a:t>
            </a:r>
            <a:r>
              <a:rPr lang="en-GB">
                <a:solidFill>
                  <a:srgbClr val="003160"/>
                </a:solidFill>
              </a:rPr>
              <a:t> libero </a:t>
            </a:r>
            <a:r>
              <a:rPr lang="en-GB" err="1">
                <a:solidFill>
                  <a:srgbClr val="003160"/>
                </a:solidFill>
              </a:rPr>
              <a:t>sed</a:t>
            </a:r>
            <a:r>
              <a:rPr lang="en-GB">
                <a:solidFill>
                  <a:srgbClr val="003160"/>
                </a:solidFill>
              </a:rPr>
              <a:t> dui </a:t>
            </a:r>
            <a:r>
              <a:rPr lang="en-GB" err="1">
                <a:solidFill>
                  <a:srgbClr val="003160"/>
                </a:solidFill>
              </a:rPr>
              <a:t>consequat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ultricies</a:t>
            </a:r>
            <a:r>
              <a:rPr lang="en-GB">
                <a:solidFill>
                  <a:srgbClr val="003160"/>
                </a:solidFill>
              </a:rPr>
              <a:t>. </a:t>
            </a:r>
            <a:r>
              <a:rPr lang="en-GB" err="1">
                <a:solidFill>
                  <a:srgbClr val="003160"/>
                </a:solidFill>
              </a:rPr>
              <a:t>Nullam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interdum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nisl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ut</a:t>
            </a:r>
            <a:r>
              <a:rPr lang="en-GB">
                <a:solidFill>
                  <a:srgbClr val="003160"/>
                </a:solidFill>
              </a:rPr>
              <a:t> mi gravida </a:t>
            </a:r>
            <a:r>
              <a:rPr lang="en-GB" err="1">
                <a:solidFill>
                  <a:srgbClr val="003160"/>
                </a:solidFill>
              </a:rPr>
              <a:t>faucibus</a:t>
            </a:r>
            <a:r>
              <a:rPr lang="en-GB">
                <a:solidFill>
                  <a:srgbClr val="003160"/>
                </a:solidFill>
              </a:rPr>
              <a:t>.</a:t>
            </a:r>
          </a:p>
          <a:p>
            <a:r>
              <a:rPr lang="en-GB" err="1">
                <a:solidFill>
                  <a:srgbClr val="003160"/>
                </a:solidFill>
              </a:rPr>
              <a:t>Aliquam</a:t>
            </a:r>
            <a:r>
              <a:rPr lang="en-GB">
                <a:solidFill>
                  <a:srgbClr val="003160"/>
                </a:solidFill>
              </a:rPr>
              <a:t> convallis lacus </a:t>
            </a:r>
            <a:r>
              <a:rPr lang="en-GB" err="1">
                <a:solidFill>
                  <a:srgbClr val="003160"/>
                </a:solidFill>
              </a:rPr>
              <a:t>viverra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enim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ullamcorper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ut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molestie</a:t>
            </a:r>
            <a:r>
              <a:rPr lang="en-GB">
                <a:solidFill>
                  <a:srgbClr val="003160"/>
                </a:solidFill>
              </a:rPr>
              <a:t> ante </a:t>
            </a:r>
            <a:r>
              <a:rPr lang="en-GB" err="1">
                <a:solidFill>
                  <a:srgbClr val="003160"/>
                </a:solidFill>
              </a:rPr>
              <a:t>maximus</a:t>
            </a:r>
            <a:r>
              <a:rPr lang="en-GB">
                <a:solidFill>
                  <a:srgbClr val="003160"/>
                </a:solidFill>
              </a:rPr>
              <a:t>. In </a:t>
            </a:r>
            <a:r>
              <a:rPr lang="en-GB" err="1">
                <a:solidFill>
                  <a:srgbClr val="003160"/>
                </a:solidFill>
              </a:rPr>
              <a:t>venenatis</a:t>
            </a:r>
            <a:r>
              <a:rPr lang="en-GB">
                <a:solidFill>
                  <a:srgbClr val="003160"/>
                </a:solidFill>
              </a:rPr>
              <a:t> convallis </a:t>
            </a:r>
            <a:r>
              <a:rPr lang="en-GB" err="1">
                <a:solidFill>
                  <a:srgbClr val="003160"/>
                </a:solidFill>
              </a:rPr>
              <a:t>tellus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eu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bibendum</a:t>
            </a:r>
            <a:r>
              <a:rPr lang="en-GB">
                <a:solidFill>
                  <a:srgbClr val="003160"/>
                </a:solidFill>
              </a:rPr>
              <a:t> nisi </a:t>
            </a:r>
            <a:r>
              <a:rPr lang="en-GB" err="1">
                <a:solidFill>
                  <a:srgbClr val="003160"/>
                </a:solidFill>
              </a:rPr>
              <a:t>dapibus</a:t>
            </a:r>
            <a:r>
              <a:rPr lang="en-GB">
                <a:solidFill>
                  <a:srgbClr val="003160"/>
                </a:solidFill>
              </a:rPr>
              <a:t> in. Integer </a:t>
            </a:r>
            <a:r>
              <a:rPr lang="en-GB" err="1">
                <a:solidFill>
                  <a:srgbClr val="003160"/>
                </a:solidFill>
              </a:rPr>
              <a:t>leo</a:t>
            </a:r>
            <a:r>
              <a:rPr lang="en-GB">
                <a:solidFill>
                  <a:srgbClr val="003160"/>
                </a:solidFill>
              </a:rPr>
              <a:t> mi, </a:t>
            </a:r>
            <a:r>
              <a:rPr lang="en-GB" err="1">
                <a:solidFill>
                  <a:srgbClr val="003160"/>
                </a:solidFill>
              </a:rPr>
              <a:t>sagittis</a:t>
            </a:r>
            <a:r>
              <a:rPr lang="en-GB">
                <a:solidFill>
                  <a:srgbClr val="003160"/>
                </a:solidFill>
              </a:rPr>
              <a:t> et </a:t>
            </a:r>
            <a:r>
              <a:rPr lang="en-GB" err="1">
                <a:solidFill>
                  <a:srgbClr val="003160"/>
                </a:solidFill>
              </a:rPr>
              <a:t>est</a:t>
            </a:r>
            <a:r>
              <a:rPr lang="en-GB">
                <a:solidFill>
                  <a:srgbClr val="003160"/>
                </a:solidFill>
              </a:rPr>
              <a:t> </a:t>
            </a:r>
            <a:r>
              <a:rPr lang="en-GB" err="1">
                <a:solidFill>
                  <a:srgbClr val="003160"/>
                </a:solidFill>
              </a:rPr>
              <a:t>sed</a:t>
            </a:r>
            <a:r>
              <a:rPr lang="en-GB">
                <a:solidFill>
                  <a:srgbClr val="003160"/>
                </a:solidFill>
              </a:rPr>
              <a:t>, </a:t>
            </a:r>
            <a:r>
              <a:rPr lang="en-GB" err="1">
                <a:solidFill>
                  <a:srgbClr val="003160"/>
                </a:solidFill>
              </a:rPr>
              <a:t>lobortis</a:t>
            </a:r>
            <a:r>
              <a:rPr lang="en-GB">
                <a:solidFill>
                  <a:srgbClr val="003160"/>
                </a:solidFill>
              </a:rPr>
              <a:t> semper </a:t>
            </a:r>
            <a:r>
              <a:rPr lang="en-GB" err="1">
                <a:solidFill>
                  <a:srgbClr val="003160"/>
                </a:solidFill>
              </a:rPr>
              <a:t>odio</a:t>
            </a:r>
            <a:r>
              <a:rPr lang="en-GB">
                <a:solidFill>
                  <a:srgbClr val="003160"/>
                </a:solidFill>
              </a:rPr>
              <a:t>.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824663" y="1633538"/>
            <a:ext cx="4967287" cy="3652837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4368" y="1637731"/>
            <a:ext cx="6254750" cy="5732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  <a:endParaRPr lang="en-GB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64367" y="512384"/>
            <a:ext cx="6254750" cy="5862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rgbClr val="E727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8678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alphaModFix amt="10000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9148550" y="632939"/>
            <a:ext cx="2747701" cy="4806286"/>
          </a:xfrm>
          <a:prstGeom prst="rect">
            <a:avLst/>
          </a:prstGeom>
          <a:solidFill>
            <a:srgbClr val="15769C"/>
          </a:solidFill>
        </p:spPr>
        <p:txBody>
          <a:bodyPr/>
          <a:lstStyle>
            <a:lvl1pPr marL="0" indent="0">
              <a:buNone/>
              <a:defRPr sz="1600" b="0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>
                <a:solidFill>
                  <a:schemeClr val="bg1"/>
                </a:solidFill>
              </a:rPr>
              <a:t>Register link</a:t>
            </a:r>
          </a:p>
          <a:p>
            <a:endParaRPr lang="en-GB">
              <a:solidFill>
                <a:schemeClr val="bg1"/>
              </a:solidFill>
            </a:endParaRPr>
          </a:p>
          <a:p>
            <a:r>
              <a:rPr lang="en-GB">
                <a:solidFill>
                  <a:schemeClr val="bg1"/>
                </a:solidFill>
              </a:rPr>
              <a:t>The session will be followed by a reception from 4.30 pm.</a:t>
            </a:r>
          </a:p>
          <a:p>
            <a:endParaRPr lang="en-GB">
              <a:solidFill>
                <a:schemeClr val="bg1"/>
              </a:solidFill>
            </a:endParaRPr>
          </a:p>
          <a:p>
            <a:r>
              <a:rPr lang="en-GB" b="1">
                <a:solidFill>
                  <a:schemeClr val="bg1"/>
                </a:solidFill>
              </a:rPr>
              <a:t>This event is by invitation only. The lecture and panel will be recorded.</a:t>
            </a:r>
          </a:p>
          <a:p>
            <a:endParaRPr lang="en-GB" b="1">
              <a:solidFill>
                <a:schemeClr val="bg1"/>
              </a:solidFill>
            </a:endParaRPr>
          </a:p>
          <a:p>
            <a:endParaRPr lang="en-GB" b="1">
              <a:solidFill>
                <a:schemeClr val="bg1"/>
              </a:solidFill>
            </a:endParaRPr>
          </a:p>
          <a:p>
            <a:endParaRPr lang="en-GB" b="1">
              <a:solidFill>
                <a:schemeClr val="bg1"/>
              </a:solidFill>
            </a:endParaRPr>
          </a:p>
          <a:p>
            <a:endParaRPr lang="en-GB" b="1">
              <a:solidFill>
                <a:schemeClr val="bg1"/>
              </a:solidFill>
            </a:endParaRPr>
          </a:p>
          <a:p>
            <a:endParaRPr lang="en-GB" b="1">
              <a:solidFill>
                <a:schemeClr val="bg1"/>
              </a:solidFill>
            </a:endParaRPr>
          </a:p>
          <a:p>
            <a:endParaRPr lang="en-GB" b="1">
              <a:solidFill>
                <a:schemeClr val="bg1"/>
              </a:solidFill>
            </a:endParaRPr>
          </a:p>
          <a:p>
            <a:endParaRPr lang="en-GB" b="1">
              <a:solidFill>
                <a:schemeClr val="bg1"/>
              </a:solidFill>
            </a:endParaRPr>
          </a:p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16767" y="2518011"/>
            <a:ext cx="6254749" cy="2920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b="1">
                <a:solidFill>
                  <a:srgbClr val="003160"/>
                </a:solidFill>
              </a:rPr>
              <a:t>Date: e.g. Monday, 23 January 2023</a:t>
            </a:r>
          </a:p>
          <a:p>
            <a:r>
              <a:rPr lang="en-GB" b="1">
                <a:solidFill>
                  <a:srgbClr val="003160"/>
                </a:solidFill>
              </a:rPr>
              <a:t>Time: 13:00 – 18:00</a:t>
            </a:r>
            <a:br>
              <a:rPr lang="en-GB"/>
            </a:br>
            <a:endParaRPr lang="en-GB">
              <a:solidFill>
                <a:srgbClr val="003160"/>
              </a:solidFill>
            </a:endParaRPr>
          </a:p>
          <a:p>
            <a:r>
              <a:rPr lang="en-GB" b="1">
                <a:solidFill>
                  <a:srgbClr val="003160"/>
                </a:solidFill>
              </a:rPr>
              <a:t>Event description:</a:t>
            </a:r>
          </a:p>
          <a:p>
            <a:r>
              <a:rPr lang="en-GB"/>
              <a:t>e.g. This session will describe the new ideas invented by members of the various groups over the years.  In his talk, Professor </a:t>
            </a:r>
            <a:r>
              <a:rPr lang="en-GB" b="1"/>
              <a:t>Alan Bundy</a:t>
            </a:r>
            <a:r>
              <a:rPr lang="en-GB"/>
              <a:t> will cover work on Artificial Intelligence and Cognitive Science.  Professor </a:t>
            </a:r>
            <a:r>
              <a:rPr lang="en-GB" b="1"/>
              <a:t>Don Sannella</a:t>
            </a:r>
            <a:r>
              <a:rPr lang="en-GB"/>
              <a:t> will discuss work on Computer Science and Professor </a:t>
            </a:r>
            <a:r>
              <a:rPr lang="en-GB" b="1"/>
              <a:t>Michael </a:t>
            </a:r>
            <a:r>
              <a:rPr lang="en-GB" b="1" err="1"/>
              <a:t>Fourman</a:t>
            </a:r>
            <a:r>
              <a:rPr lang="en-GB"/>
              <a:t> will discuss the formation of the Division of Informatics in 1998.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64367" y="512384"/>
            <a:ext cx="6254750" cy="5862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rgbClr val="E727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Event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4368" y="1637731"/>
            <a:ext cx="6254750" cy="5732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6650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64367" y="512384"/>
            <a:ext cx="6254750" cy="5862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rgbClr val="E727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Gallery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64368" y="1637731"/>
            <a:ext cx="6254750" cy="5732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0">
                <a:solidFill>
                  <a:srgbClr val="00316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00251" y="2565400"/>
            <a:ext cx="3289087" cy="330200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3767138" y="2565400"/>
            <a:ext cx="1568450" cy="1570038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3767138" y="4298950"/>
            <a:ext cx="1568450" cy="156845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8"/>
          </p:nvPr>
        </p:nvSpPr>
        <p:spPr>
          <a:xfrm>
            <a:off x="5481638" y="2565400"/>
            <a:ext cx="5954712" cy="2662238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1220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328304"/>
            <a:ext cx="12192000" cy="289310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811213">
              <a:spcBef>
                <a:spcPts val="0"/>
              </a:spcBef>
              <a:spcAft>
                <a:spcPts val="1200"/>
              </a:spcAft>
            </a:pPr>
            <a:endParaRPr lang="en-US" sz="4400">
              <a:solidFill>
                <a:srgbClr val="E7273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11213">
              <a:spcBef>
                <a:spcPts val="0"/>
              </a:spcBef>
              <a:spcAft>
                <a:spcPts val="1200"/>
              </a:spcAft>
            </a:pPr>
            <a:endParaRPr lang="en-US" sz="4400">
              <a:solidFill>
                <a:srgbClr val="E7273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11213">
              <a:spcBef>
                <a:spcPts val="0"/>
              </a:spcBef>
              <a:spcAft>
                <a:spcPts val="1200"/>
              </a:spcAft>
            </a:pPr>
            <a:endParaRPr lang="en-US">
              <a:solidFill>
                <a:srgbClr val="00316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11213">
              <a:spcBef>
                <a:spcPts val="0"/>
              </a:spcBef>
              <a:spcAft>
                <a:spcPts val="1200"/>
              </a:spcAft>
            </a:pPr>
            <a:endParaRPr lang="en-US">
              <a:solidFill>
                <a:srgbClr val="00316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11213">
              <a:spcBef>
                <a:spcPts val="0"/>
              </a:spcBef>
              <a:spcAft>
                <a:spcPts val="1200"/>
              </a:spcAft>
            </a:pPr>
            <a:endParaRPr lang="en-US">
              <a:solidFill>
                <a:srgbClr val="00316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DD4E83-3AB1-46AE-A858-507A0C4F63B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640" y="3445669"/>
            <a:ext cx="2859030" cy="65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25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13007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11213">
              <a:spcBef>
                <a:spcPts val="0"/>
              </a:spcBef>
              <a:spcAft>
                <a:spcPts val="1200"/>
              </a:spcAft>
            </a:pPr>
            <a:endParaRPr lang="en-US" sz="48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11213">
              <a:spcBef>
                <a:spcPts val="0"/>
              </a:spcBef>
              <a:spcAft>
                <a:spcPts val="1200"/>
              </a:spcAft>
            </a:pPr>
            <a:endParaRPr lang="en-US" sz="48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48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endParaRPr lang="en-US" sz="48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073ED6-78A4-4063-B5BB-7CFA3669AC6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040" y="6004561"/>
            <a:ext cx="2859030" cy="65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11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github.com/ipab-rad/tartan_carpet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cap.dev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5" Type="http://schemas.openxmlformats.org/officeDocument/2006/relationships/hyperlink" Target="mailto:alex.bordallo@ed.ac.uk" TargetMode="External"/><Relationship Id="rId4" Type="http://schemas.openxmlformats.org/officeDocument/2006/relationships/hyperlink" Target="mailto:s.ramamoorthy@ed.ac.u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14325" y="2620963"/>
            <a:ext cx="6649118" cy="586261"/>
          </a:xfrm>
        </p:spPr>
        <p:txBody>
          <a:bodyPr lIns="91440" tIns="45720" rIns="91440" bIns="45720" anchor="t"/>
          <a:lstStyle/>
          <a:p>
            <a:r>
              <a:rPr lang="en-GB" b="0">
                <a:latin typeface="Arial"/>
                <a:cs typeface="Arial"/>
              </a:rPr>
              <a:t>Self-driving vehicle initiative: Overview and dataset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14325" y="3783425"/>
            <a:ext cx="5751286" cy="1230815"/>
          </a:xfrm>
        </p:spPr>
        <p:txBody>
          <a:bodyPr lIns="91440" tIns="45720" rIns="91440" bIns="45720" anchor="t"/>
          <a:lstStyle/>
          <a:p>
            <a:r>
              <a:rPr lang="en-GB">
                <a:latin typeface="Arial"/>
                <a:cs typeface="Arial"/>
              </a:rPr>
              <a:t>CERSE Meeting 07/08/2024</a:t>
            </a:r>
          </a:p>
          <a:p>
            <a:r>
              <a:rPr lang="en-GB">
                <a:latin typeface="Arial"/>
                <a:cs typeface="Arial"/>
              </a:rPr>
              <a:t>Speaker: Alejandro Bordallo Micó</a:t>
            </a:r>
          </a:p>
        </p:txBody>
      </p:sp>
    </p:spTree>
    <p:extLst>
      <p:ext uri="{BB962C8B-B14F-4D97-AF65-F5344CB8AC3E}">
        <p14:creationId xmlns:p14="http://schemas.microsoft.com/office/powerpoint/2010/main" val="3644805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406771" y="4736278"/>
            <a:ext cx="612871" cy="357531"/>
          </a:xfrm>
        </p:spPr>
        <p:txBody>
          <a:bodyPr lIns="91440" tIns="45720" rIns="91440" bIns="45720" anchor="t"/>
          <a:lstStyle/>
          <a:p>
            <a:pPr algn="ctr"/>
            <a:r>
              <a:rPr lang="en-GB">
                <a:latin typeface="Arial"/>
                <a:cs typeface="Arial"/>
              </a:rPr>
              <a:t>Alex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/>
          <a:lstStyle/>
          <a:p>
            <a:r>
              <a:rPr lang="en-GB"/>
              <a:t>The Team</a:t>
            </a:r>
          </a:p>
        </p:txBody>
      </p:sp>
      <p:pic>
        <p:nvPicPr>
          <p:cNvPr id="8" name="Picture 7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CA04DC19-70BC-D9E2-0E28-3AFDF5993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967" y="2277043"/>
            <a:ext cx="1794654" cy="2308812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69657429-7981-83F9-B2A7-D64908559756}"/>
              </a:ext>
            </a:extLst>
          </p:cNvPr>
          <p:cNvSpPr txBox="1">
            <a:spLocks/>
          </p:cNvSpPr>
          <p:nvPr/>
        </p:nvSpPr>
        <p:spPr>
          <a:xfrm>
            <a:off x="5619290" y="4757829"/>
            <a:ext cx="874567" cy="36522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rgbClr val="0031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latin typeface="Arial"/>
                <a:cs typeface="Arial"/>
              </a:rPr>
              <a:t>Hector</a:t>
            </a:r>
            <a:endParaRPr lang="en-US"/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76CEA047-5E6B-099F-8392-A24AB023C03A}"/>
              </a:ext>
            </a:extLst>
          </p:cNvPr>
          <p:cNvSpPr txBox="1">
            <a:spLocks/>
          </p:cNvSpPr>
          <p:nvPr/>
        </p:nvSpPr>
        <p:spPr>
          <a:xfrm>
            <a:off x="7961267" y="4742437"/>
            <a:ext cx="851477" cy="349834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rgbClr val="0031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latin typeface="Arial"/>
                <a:cs typeface="Arial"/>
              </a:rPr>
              <a:t>Jim</a:t>
            </a:r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79212B27-C11B-0751-57DA-D9BA69CDB74E}"/>
              </a:ext>
            </a:extLst>
          </p:cNvPr>
          <p:cNvSpPr txBox="1">
            <a:spLocks/>
          </p:cNvSpPr>
          <p:nvPr/>
        </p:nvSpPr>
        <p:spPr>
          <a:xfrm>
            <a:off x="909313" y="4725642"/>
            <a:ext cx="801796" cy="344937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rgbClr val="0031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latin typeface="Arial"/>
                <a:cs typeface="Arial"/>
              </a:rPr>
              <a:t>Ram</a:t>
            </a:r>
            <a:endParaRPr lang="en-US"/>
          </a:p>
        </p:txBody>
      </p:sp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202A181F-DAA2-5770-866F-163697D023BF}"/>
              </a:ext>
            </a:extLst>
          </p:cNvPr>
          <p:cNvSpPr txBox="1">
            <a:spLocks/>
          </p:cNvSpPr>
          <p:nvPr/>
        </p:nvSpPr>
        <p:spPr>
          <a:xfrm>
            <a:off x="10413802" y="4734740"/>
            <a:ext cx="851477" cy="349834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rgbClr val="00316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>
                <a:latin typeface="Arial"/>
                <a:cs typeface="Arial"/>
              </a:rPr>
              <a:t>LXO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9993D8-FF97-499A-BCE4-CF0EE10D0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2819" y="2830534"/>
            <a:ext cx="2217689" cy="1203668"/>
          </a:xfrm>
          <a:prstGeom prst="rect">
            <a:avLst/>
          </a:prstGeom>
        </p:spPr>
      </p:pic>
      <p:pic>
        <p:nvPicPr>
          <p:cNvPr id="5" name="Picture 4" descr="A person wearing glasses and a striped shirt&#10;&#10;Description automatically generated">
            <a:extLst>
              <a:ext uri="{FF2B5EF4-FFF2-40B4-BE49-F238E27FC236}">
                <a16:creationId xmlns:a16="http://schemas.microsoft.com/office/drawing/2014/main" id="{20C109EE-3ACF-149C-F262-853C72D46DB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257" t="-116" r="7331" b="-129"/>
          <a:stretch/>
        </p:blipFill>
        <p:spPr>
          <a:xfrm>
            <a:off x="464502" y="2279409"/>
            <a:ext cx="1794450" cy="2305792"/>
          </a:xfrm>
          <a:prstGeom prst="rect">
            <a:avLst/>
          </a:prstGeom>
        </p:spPr>
      </p:pic>
      <p:pic>
        <p:nvPicPr>
          <p:cNvPr id="6" name="Picture 5" descr="Hector Cruz - The University of Edinburgh | LinkedIn">
            <a:extLst>
              <a:ext uri="{FF2B5EF4-FFF2-40B4-BE49-F238E27FC236}">
                <a16:creationId xmlns:a16="http://schemas.microsoft.com/office/drawing/2014/main" id="{462BE4FF-8768-4650-10E5-2A46032BAC9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941" t="-28" r="14325" b="-246"/>
          <a:stretch/>
        </p:blipFill>
        <p:spPr>
          <a:xfrm>
            <a:off x="5173894" y="2280639"/>
            <a:ext cx="1774550" cy="2308049"/>
          </a:xfrm>
          <a:prstGeom prst="rect">
            <a:avLst/>
          </a:prstGeom>
        </p:spPr>
      </p:pic>
      <p:pic>
        <p:nvPicPr>
          <p:cNvPr id="9" name="Picture 8" descr="A person in a tie&#10;&#10;Description automatically generated">
            <a:extLst>
              <a:ext uri="{FF2B5EF4-FFF2-40B4-BE49-F238E27FC236}">
                <a16:creationId xmlns:a16="http://schemas.microsoft.com/office/drawing/2014/main" id="{BD730101-298F-2DAF-CF07-29EB019A4DC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903" t="7567" r="645" b="1336"/>
          <a:stretch/>
        </p:blipFill>
        <p:spPr>
          <a:xfrm>
            <a:off x="7486063" y="2278443"/>
            <a:ext cx="1987213" cy="229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363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239676" y="1286958"/>
            <a:ext cx="3795427" cy="5550303"/>
          </a:xfrm>
        </p:spPr>
        <p:txBody>
          <a:bodyPr lIns="91440" tIns="45720" rIns="91440" bIns="45720" anchor="t"/>
          <a:lstStyle/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 sz="1800">
                <a:latin typeface="Arial"/>
                <a:cs typeface="Arial"/>
              </a:rPr>
              <a:t>Edinburgh city dataset</a:t>
            </a:r>
            <a:endParaRPr lang="en-US"/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Dense</a:t>
            </a:r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Verticality</a:t>
            </a:r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European</a:t>
            </a:r>
            <a:endParaRPr lang="en-GB" sz="2600">
              <a:solidFill>
                <a:srgbClr val="003160"/>
              </a:solidFill>
              <a:latin typeface="Arial"/>
              <a:cs typeface="Arial"/>
            </a:endParaRPr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Top-to-bottom data flow</a:t>
            </a:r>
            <a:endParaRPr lang="en-GB" sz="1800">
              <a:latin typeface="Arial"/>
              <a:cs typeface="Arial"/>
            </a:endParaRP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GB" sz="1800">
                <a:latin typeface="Arial"/>
                <a:cs typeface="Arial"/>
              </a:rPr>
              <a:t>Self-driving stack development</a:t>
            </a:r>
            <a:endParaRPr lang="en-GB"/>
          </a:p>
          <a:p>
            <a:pPr marL="285750" indent="-285750">
              <a:spcAft>
                <a:spcPts val="4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Research domains</a:t>
            </a:r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Perception</a:t>
            </a:r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Prediction</a:t>
            </a:r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Planning</a:t>
            </a:r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Localisation</a:t>
            </a:r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Control</a:t>
            </a:r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Critical safety</a:t>
            </a:r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Ethics</a:t>
            </a:r>
          </a:p>
          <a:p>
            <a:pPr marL="1028700" lvl="1" indent="-285750">
              <a:spcAft>
                <a:spcPts val="400"/>
              </a:spcAft>
              <a:buFont typeface="Courier New" panose="020B0604020202020204" pitchFamily="34" charset="0"/>
              <a:buChar char="o"/>
            </a:pPr>
            <a:r>
              <a:rPr lang="en-GB" sz="1800">
                <a:solidFill>
                  <a:srgbClr val="003160"/>
                </a:solidFill>
                <a:latin typeface="Arial"/>
                <a:cs typeface="Arial"/>
              </a:rPr>
              <a:t>...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64367" y="512384"/>
            <a:ext cx="6708871" cy="586261"/>
          </a:xfrm>
        </p:spPr>
        <p:txBody>
          <a:bodyPr lIns="91440" tIns="45720" rIns="91440" bIns="45720" anchor="t"/>
          <a:lstStyle/>
          <a:p>
            <a:r>
              <a:rPr lang="en-GB">
                <a:latin typeface="Arial"/>
                <a:cs typeface="Arial"/>
              </a:rPr>
              <a:t>The Autonomous Driving project</a:t>
            </a:r>
            <a:endParaRPr lang="en-US" err="1"/>
          </a:p>
        </p:txBody>
      </p:sp>
      <p:pic>
        <p:nvPicPr>
          <p:cNvPr id="2" name="output_fast">
            <a:hlinkClick r:id="" action="ppaction://media"/>
            <a:extLst>
              <a:ext uri="{FF2B5EF4-FFF2-40B4-BE49-F238E27FC236}">
                <a16:creationId xmlns:a16="http://schemas.microsoft.com/office/drawing/2014/main" id="{738B32F3-122F-4C99-612E-DCB0407C04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0789" y="1277008"/>
            <a:ext cx="8156904" cy="472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7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ar with a roof mounted device&#10;&#10;Description automatically generated">
            <a:extLst>
              <a:ext uri="{FF2B5EF4-FFF2-40B4-BE49-F238E27FC236}">
                <a16:creationId xmlns:a16="http://schemas.microsoft.com/office/drawing/2014/main" id="{17D36E01-CEBD-1892-1EA0-1CC0731BB03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</a:extLst>
          </a:blip>
          <a:srcRect l="8586" t="31418" r="23750" b="180"/>
          <a:stretch/>
        </p:blipFill>
        <p:spPr>
          <a:xfrm>
            <a:off x="1012" y="992019"/>
            <a:ext cx="12193279" cy="586934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64367" y="512384"/>
            <a:ext cx="5200265" cy="586261"/>
          </a:xfrm>
        </p:spPr>
        <p:txBody>
          <a:bodyPr lIns="91440" tIns="45720" rIns="91440" bIns="45720" anchor="t"/>
          <a:lstStyle/>
          <a:p>
            <a:r>
              <a:rPr lang="en-GB">
                <a:latin typeface="Arial"/>
                <a:cs typeface="Arial"/>
              </a:rPr>
              <a:t>The Hardware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430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car with a roof mounted device&#10;&#10;Description automatically generated">
            <a:extLst>
              <a:ext uri="{FF2B5EF4-FFF2-40B4-BE49-F238E27FC236}">
                <a16:creationId xmlns:a16="http://schemas.microsoft.com/office/drawing/2014/main" id="{3128EC86-B30E-740D-602B-F6A8E718C0D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</a:extLst>
          </a:blip>
          <a:srcRect l="8586" t="31418" r="23750" b="180"/>
          <a:stretch/>
        </p:blipFill>
        <p:spPr>
          <a:xfrm>
            <a:off x="1171" y="984322"/>
            <a:ext cx="12193279" cy="5877195"/>
          </a:xfrm>
          <a:prstGeom prst="rect">
            <a:avLst/>
          </a:prstGeom>
        </p:spPr>
      </p:pic>
      <p:pic>
        <p:nvPicPr>
          <p:cNvPr id="16" name="Picture 15" descr="A car with a roof mounted device&#10;&#10;Description automatically generated">
            <a:extLst>
              <a:ext uri="{FF2B5EF4-FFF2-40B4-BE49-F238E27FC236}">
                <a16:creationId xmlns:a16="http://schemas.microsoft.com/office/drawing/2014/main" id="{E7293C1E-72A7-7866-D50E-EF91405D8A7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"/>
                    </a14:imgEffect>
                  </a14:imgLayer>
                </a14:imgProps>
              </a:ext>
            </a:extLst>
          </a:blip>
          <a:srcRect l="32388" t="50129" r="28709" b="10567"/>
          <a:stretch/>
        </p:blipFill>
        <p:spPr>
          <a:xfrm>
            <a:off x="4295414" y="2601683"/>
            <a:ext cx="7002523" cy="3368781"/>
          </a:xfrm>
          <a:prstGeom prst="round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FA5571BF-08EE-0D0D-A6E4-CC83AEE52569}"/>
              </a:ext>
            </a:extLst>
          </p:cNvPr>
          <p:cNvSpPr/>
          <p:nvPr/>
        </p:nvSpPr>
        <p:spPr>
          <a:xfrm>
            <a:off x="6963897" y="2990012"/>
            <a:ext cx="961381" cy="417203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341276B-C71B-9000-57E0-792E1F7EF9D3}"/>
              </a:ext>
            </a:extLst>
          </p:cNvPr>
          <p:cNvSpPr/>
          <p:nvPr/>
        </p:nvSpPr>
        <p:spPr>
          <a:xfrm>
            <a:off x="8349351" y="2905344"/>
            <a:ext cx="876717" cy="447991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A51CC88-ED31-A7D4-7CB2-4956893DCADA}"/>
              </a:ext>
            </a:extLst>
          </p:cNvPr>
          <p:cNvSpPr/>
          <p:nvPr/>
        </p:nvSpPr>
        <p:spPr>
          <a:xfrm>
            <a:off x="7941412" y="2505101"/>
            <a:ext cx="476473" cy="47108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C39024D-75A3-0BB3-3D35-0A4457E5F241}"/>
              </a:ext>
            </a:extLst>
          </p:cNvPr>
          <p:cNvSpPr/>
          <p:nvPr/>
        </p:nvSpPr>
        <p:spPr>
          <a:xfrm>
            <a:off x="7802866" y="3282495"/>
            <a:ext cx="368718" cy="34793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05661B1-EA9D-C03D-5A93-E30FB66D4A5A}"/>
              </a:ext>
            </a:extLst>
          </p:cNvPr>
          <p:cNvSpPr/>
          <p:nvPr/>
        </p:nvSpPr>
        <p:spPr>
          <a:xfrm>
            <a:off x="6671411" y="3259404"/>
            <a:ext cx="368718" cy="34793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0176076-8CFC-C791-CBAE-A3E66E0EFD0C}"/>
              </a:ext>
            </a:extLst>
          </p:cNvPr>
          <p:cNvSpPr/>
          <p:nvPr/>
        </p:nvSpPr>
        <p:spPr>
          <a:xfrm>
            <a:off x="4516259" y="4598676"/>
            <a:ext cx="345628" cy="347932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6831FB0-BE6C-47AA-CFA9-AC33800B8931}"/>
              </a:ext>
            </a:extLst>
          </p:cNvPr>
          <p:cNvSpPr/>
          <p:nvPr/>
        </p:nvSpPr>
        <p:spPr>
          <a:xfrm>
            <a:off x="4985774" y="4729524"/>
            <a:ext cx="345628" cy="347932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B4D9970-5D26-5601-0F8F-DED5CBC5AC8B}"/>
              </a:ext>
            </a:extLst>
          </p:cNvPr>
          <p:cNvSpPr/>
          <p:nvPr/>
        </p:nvSpPr>
        <p:spPr>
          <a:xfrm>
            <a:off x="10650743" y="4098372"/>
            <a:ext cx="345628" cy="347932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39D095C-5D27-AB71-48E6-D7918ECE1B8A}"/>
              </a:ext>
            </a:extLst>
          </p:cNvPr>
          <p:cNvSpPr/>
          <p:nvPr/>
        </p:nvSpPr>
        <p:spPr>
          <a:xfrm>
            <a:off x="8002985" y="2997705"/>
            <a:ext cx="314841" cy="317145"/>
          </a:xfrm>
          <a:prstGeom prst="ellipse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C8709C-93B8-CBA0-7BD1-C8CAB62D5758}"/>
              </a:ext>
            </a:extLst>
          </p:cNvPr>
          <p:cNvSpPr txBox="1"/>
          <p:nvPr/>
        </p:nvSpPr>
        <p:spPr>
          <a:xfrm>
            <a:off x="157812" y="1099005"/>
            <a:ext cx="3967199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16 x</a:t>
            </a:r>
            <a:r>
              <a:rPr lang="en-US">
                <a:solidFill>
                  <a:srgbClr val="002060"/>
                </a:solidFill>
                <a:ea typeface="Calibri"/>
                <a:cs typeface="Calibri"/>
              </a:rPr>
              <a:t> </a:t>
            </a:r>
            <a:r>
              <a:rPr lang="en-US" b="1">
                <a:solidFill>
                  <a:schemeClr val="accent6"/>
                </a:solidFill>
                <a:ea typeface="Calibri"/>
                <a:cs typeface="Calibri"/>
              </a:rPr>
              <a:t>Cameras</a:t>
            </a:r>
            <a:r>
              <a:rPr lang="en-US">
                <a:ea typeface="Calibri"/>
                <a:cs typeface="Calibri"/>
              </a:rPr>
              <a:t>:</a:t>
            </a:r>
            <a:endParaRPr lang="en-US"/>
          </a:p>
          <a:p>
            <a:pPr marL="742950" lvl="1" indent="-285750">
              <a:buFont typeface="Courier New"/>
              <a:buChar char="o"/>
            </a:pPr>
            <a:r>
              <a:rPr lang="en-US">
                <a:ea typeface="Calibri"/>
                <a:cs typeface="Calibri"/>
              </a:rPr>
              <a:t>14 x 5MP Chameleon 3 USB </a:t>
            </a:r>
            <a:br>
              <a:rPr lang="en-US">
                <a:ea typeface="Calibri"/>
                <a:cs typeface="Calibri"/>
              </a:rPr>
            </a:br>
            <a:r>
              <a:rPr lang="en-US">
                <a:ea typeface="Calibri"/>
                <a:cs typeface="Calibri"/>
              </a:rPr>
              <a:t>RGB cams w/ HW global shutter</a:t>
            </a:r>
          </a:p>
          <a:p>
            <a:pPr marL="742950" lvl="1" indent="-285750">
              <a:buFont typeface="Courier New"/>
              <a:buChar char="o"/>
            </a:pPr>
            <a:r>
              <a:rPr lang="en-US">
                <a:ea typeface="Calibri"/>
                <a:cs typeface="Calibri"/>
              </a:rPr>
              <a:t>2 x extra forward mounts </a:t>
            </a:r>
            <a:br>
              <a:rPr lang="en-US">
                <a:ea typeface="Calibri"/>
                <a:cs typeface="Calibri"/>
              </a:rPr>
            </a:br>
            <a:r>
              <a:rPr lang="en-US">
                <a:ea typeface="Calibri"/>
                <a:cs typeface="Calibri"/>
              </a:rPr>
              <a:t>Potential uses: Tele-zoom, IR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3 x </a:t>
            </a:r>
            <a:r>
              <a:rPr lang="en-US" b="1">
                <a:solidFill>
                  <a:srgbClr val="C00000"/>
                </a:solidFill>
                <a:ea typeface="Calibri"/>
                <a:cs typeface="Calibri"/>
              </a:rPr>
              <a:t>Lidars</a:t>
            </a:r>
            <a:r>
              <a:rPr lang="en-US">
                <a:ea typeface="Calibri"/>
                <a:cs typeface="Calibri"/>
              </a:rPr>
              <a:t>: </a:t>
            </a:r>
          </a:p>
          <a:p>
            <a:pPr marL="742950" lvl="1" indent="-285750">
              <a:buFont typeface="Courier New"/>
              <a:buChar char="o"/>
            </a:pPr>
            <a:r>
              <a:rPr lang="en-US">
                <a:ea typeface="Calibri"/>
                <a:cs typeface="Calibri"/>
              </a:rPr>
              <a:t>1 x top Lidar: </a:t>
            </a:r>
            <a:br>
              <a:rPr lang="en-US">
                <a:ea typeface="Calibri"/>
                <a:cs typeface="Calibri"/>
              </a:rPr>
            </a:br>
            <a:r>
              <a:rPr lang="en-US">
                <a:ea typeface="Calibri"/>
                <a:cs typeface="Calibri"/>
              </a:rPr>
              <a:t>Ouster OS2-128 channels</a:t>
            </a:r>
          </a:p>
          <a:p>
            <a:pPr marL="742950" lvl="1" indent="-285750">
              <a:buFont typeface="Courier New"/>
              <a:buChar char="o"/>
            </a:pPr>
            <a:r>
              <a:rPr lang="en-US">
                <a:ea typeface="Calibri"/>
                <a:cs typeface="Calibri"/>
              </a:rPr>
              <a:t>2 x side Lidars:</a:t>
            </a:r>
            <a:br>
              <a:rPr lang="en-US">
                <a:ea typeface="Calibri"/>
                <a:cs typeface="Calibri"/>
              </a:rPr>
            </a:br>
            <a:r>
              <a:rPr lang="en-US">
                <a:ea typeface="Calibri"/>
                <a:cs typeface="Calibri"/>
              </a:rPr>
              <a:t>Velodyne VLP-16 channels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Calibri"/>
                <a:cs typeface="Calibri"/>
              </a:rPr>
              <a:t>8 x </a:t>
            </a:r>
            <a:r>
              <a:rPr lang="en-US" b="1">
                <a:solidFill>
                  <a:schemeClr val="accent1">
                    <a:lumMod val="76000"/>
                  </a:schemeClr>
                </a:solidFill>
                <a:ea typeface="Calibri"/>
                <a:cs typeface="Calibri"/>
              </a:rPr>
              <a:t>Radars</a:t>
            </a:r>
            <a:r>
              <a:rPr lang="en-US">
                <a:ea typeface="Calibri"/>
                <a:cs typeface="Calibri"/>
              </a:rPr>
              <a:t>:</a:t>
            </a:r>
          </a:p>
          <a:p>
            <a:pPr marL="742950" lvl="1" indent="-285750">
              <a:buFont typeface="Courier New"/>
              <a:buChar char="o"/>
            </a:pPr>
            <a:r>
              <a:rPr lang="en-US">
                <a:ea typeface="Calibri"/>
                <a:cs typeface="Calibri"/>
              </a:rPr>
              <a:t>Continental ARS408</a:t>
            </a:r>
          </a:p>
          <a:p>
            <a:pPr marL="285750" indent="-285750">
              <a:buFont typeface="Arial"/>
              <a:buChar char="•"/>
            </a:pPr>
            <a:r>
              <a:rPr lang="en-US" b="1" err="1">
                <a:ea typeface="Calibri"/>
                <a:cs typeface="Calibri"/>
              </a:rPr>
              <a:t>Localisation</a:t>
            </a:r>
            <a:r>
              <a:rPr lang="en-US">
                <a:ea typeface="Calibri"/>
                <a:cs typeface="Calibri"/>
              </a:rPr>
              <a:t>:</a:t>
            </a:r>
          </a:p>
          <a:p>
            <a:pPr marL="742950" lvl="1" indent="-285750">
              <a:buFont typeface="Courier New"/>
              <a:buChar char="o"/>
            </a:pPr>
            <a:r>
              <a:rPr lang="en-US">
                <a:ea typeface="Calibri"/>
                <a:cs typeface="Calibri"/>
              </a:rPr>
              <a:t>Novatel PwrPak7D GNSS + RTK</a:t>
            </a:r>
          </a:p>
          <a:p>
            <a:pPr marL="742950" lvl="1" indent="-285750">
              <a:buFont typeface="Courier New"/>
              <a:buChar char="o"/>
            </a:pPr>
            <a:r>
              <a:rPr lang="en-US">
                <a:ea typeface="Calibri"/>
                <a:cs typeface="Calibri"/>
              </a:rPr>
              <a:t>Lord GX5-3DM-15 IMU</a:t>
            </a:r>
          </a:p>
          <a:p>
            <a:pPr marL="285750" indent="-285750">
              <a:buFont typeface="Arial"/>
              <a:buChar char="•"/>
            </a:pPr>
            <a:r>
              <a:rPr lang="en-US" b="1">
                <a:ea typeface="Calibri"/>
                <a:cs typeface="Calibri"/>
              </a:rPr>
              <a:t>Computing power</a:t>
            </a:r>
            <a:r>
              <a:rPr lang="en-US">
                <a:ea typeface="Calibri"/>
                <a:cs typeface="Calibri"/>
              </a:rPr>
              <a:t>:</a:t>
            </a:r>
          </a:p>
          <a:p>
            <a:pPr marL="742950" lvl="1" indent="-285750">
              <a:buFont typeface="Courier New"/>
              <a:buChar char="o"/>
            </a:pPr>
            <a:r>
              <a:rPr lang="en-US">
                <a:ea typeface="Calibri"/>
                <a:cs typeface="Calibri"/>
              </a:rPr>
              <a:t>Twin Xeon CPU E5-2690v4 </a:t>
            </a:r>
            <a:br>
              <a:rPr lang="en-US">
                <a:ea typeface="Calibri"/>
                <a:cs typeface="Calibri"/>
              </a:rPr>
            </a:br>
            <a:r>
              <a:rPr lang="en-US">
                <a:ea typeface="Calibri"/>
                <a:cs typeface="Calibri"/>
              </a:rPr>
              <a:t>@ 2.6GHz (56 threads)</a:t>
            </a:r>
          </a:p>
          <a:p>
            <a:pPr marL="742950" lvl="1" indent="-285750">
              <a:buFont typeface="Courier New"/>
              <a:buChar char="o"/>
            </a:pPr>
            <a:r>
              <a:rPr lang="en-US">
                <a:ea typeface="Calibri"/>
                <a:cs typeface="Calibri"/>
              </a:rPr>
              <a:t>256 GB RAM</a:t>
            </a:r>
          </a:p>
          <a:p>
            <a:pPr marL="742950" lvl="1" indent="-285750">
              <a:buFont typeface="Courier New"/>
              <a:buChar char="o"/>
            </a:pPr>
            <a:r>
              <a:rPr lang="en-US">
                <a:ea typeface="Calibri"/>
                <a:cs typeface="Calibri"/>
              </a:rPr>
              <a:t>8 x Nvidia GTX 1080Ti GPUs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EA0774B6-1510-86A2-A8FD-931DEEDD36F4}"/>
              </a:ext>
            </a:extLst>
          </p:cNvPr>
          <p:cNvSpPr txBox="1">
            <a:spLocks/>
          </p:cNvSpPr>
          <p:nvPr/>
        </p:nvSpPr>
        <p:spPr>
          <a:xfrm>
            <a:off x="364367" y="512384"/>
            <a:ext cx="5200265" cy="586261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>
                <a:solidFill>
                  <a:srgbClr val="E7273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latin typeface="Arial"/>
                <a:cs typeface="Arial"/>
              </a:rPr>
              <a:t>The Hardware</a:t>
            </a:r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F82BEBA-7252-07E9-E211-E1B8C060ED34}"/>
              </a:ext>
            </a:extLst>
          </p:cNvPr>
          <p:cNvSpPr txBox="1"/>
          <p:nvPr/>
        </p:nvSpPr>
        <p:spPr>
          <a:xfrm>
            <a:off x="4280057" y="6071970"/>
            <a:ext cx="47058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Hybrid Ford Mondeo – Donated by </a:t>
            </a:r>
            <a:r>
              <a:rPr lang="en-US" b="1" err="1">
                <a:ea typeface="Calibri"/>
                <a:cs typeface="Calibri"/>
              </a:rPr>
              <a:t>FiveAI</a:t>
            </a:r>
            <a:r>
              <a:rPr lang="en-US">
                <a:ea typeface="Calibri"/>
                <a:cs typeface="Calibri"/>
              </a:rPr>
              <a:t>/Bosch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3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62828" y="1387348"/>
            <a:ext cx="5641587" cy="4580658"/>
          </a:xfrm>
        </p:spPr>
        <p:txBody>
          <a:bodyPr lIns="91440" tIns="45720" rIns="91440" bIns="45720" anchor="t"/>
          <a:lstStyle/>
          <a:p>
            <a:pPr marL="285750" indent="-285750">
              <a:spcAft>
                <a:spcPts val="500"/>
              </a:spcAft>
              <a:buChar char="•"/>
            </a:pPr>
            <a:r>
              <a:rPr lang="en-GB" sz="1800" b="1">
                <a:latin typeface="Arial"/>
                <a:cs typeface="Arial"/>
              </a:rPr>
              <a:t>Meta repository</a:t>
            </a:r>
            <a:r>
              <a:rPr lang="en-GB" sz="1800">
                <a:latin typeface="Arial"/>
                <a:cs typeface="Arial"/>
              </a:rPr>
              <a:t>: </a:t>
            </a:r>
            <a:br>
              <a:rPr lang="en-GB" sz="1800">
                <a:latin typeface="Arial"/>
                <a:cs typeface="Arial"/>
              </a:rPr>
            </a:br>
            <a:r>
              <a:rPr lang="en-GB" sz="1800">
                <a:latin typeface="Arial"/>
                <a:cs typeface="Arial"/>
                <a:hlinkClick r:id="rId2"/>
              </a:rPr>
              <a:t>https://github.com/ipab-rad/tartan_carpet</a:t>
            </a:r>
            <a:r>
              <a:rPr lang="en-GB" sz="1800">
                <a:latin typeface="Arial"/>
                <a:cs typeface="Arial"/>
              </a:rPr>
              <a:t> </a:t>
            </a:r>
            <a:endParaRPr lang="en-US" sz="1800"/>
          </a:p>
          <a:p>
            <a:pPr marL="285750" indent="-285750">
              <a:spcAft>
                <a:spcPts val="500"/>
              </a:spcAft>
              <a:buChar char="•"/>
            </a:pPr>
            <a:r>
              <a:rPr lang="en-GB" sz="1800" b="1">
                <a:latin typeface="Arial"/>
                <a:cs typeface="Arial"/>
              </a:rPr>
              <a:t>ROS2</a:t>
            </a:r>
            <a:r>
              <a:rPr lang="en-GB" sz="1800">
                <a:latin typeface="Arial"/>
                <a:cs typeface="Arial"/>
              </a:rPr>
              <a:t> middleware, open-source sensor drivers</a:t>
            </a:r>
          </a:p>
          <a:p>
            <a:pPr marL="285750" indent="-285750">
              <a:spcAft>
                <a:spcPts val="5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Mostly </a:t>
            </a:r>
            <a:r>
              <a:rPr lang="en-GB" sz="1800" b="1">
                <a:latin typeface="Arial"/>
                <a:cs typeface="Arial"/>
              </a:rPr>
              <a:t>C++</a:t>
            </a:r>
            <a:r>
              <a:rPr lang="en-GB" sz="1800">
                <a:latin typeface="Arial"/>
                <a:cs typeface="Arial"/>
              </a:rPr>
              <a:t>, some </a:t>
            </a:r>
            <a:r>
              <a:rPr lang="en-GB" sz="1800" b="1">
                <a:latin typeface="Arial"/>
                <a:cs typeface="Arial"/>
              </a:rPr>
              <a:t>Python </a:t>
            </a:r>
            <a:r>
              <a:rPr lang="en-GB" sz="1800">
                <a:latin typeface="Arial"/>
                <a:cs typeface="Arial"/>
              </a:rPr>
              <a:t>for data/viz scripts</a:t>
            </a:r>
            <a:endParaRPr lang="en-GB"/>
          </a:p>
          <a:p>
            <a:pPr marL="285750" indent="-285750">
              <a:spcAft>
                <a:spcPts val="500"/>
              </a:spcAft>
              <a:buChar char="•"/>
            </a:pPr>
            <a:r>
              <a:rPr lang="en-GB" sz="1800" b="1">
                <a:latin typeface="Arial"/>
                <a:cs typeface="Arial"/>
              </a:rPr>
              <a:t>Docker</a:t>
            </a:r>
            <a:r>
              <a:rPr lang="en-GB" sz="1800">
                <a:latin typeface="Arial"/>
                <a:cs typeface="Arial"/>
              </a:rPr>
              <a:t> container per component in self-driving software stack</a:t>
            </a:r>
            <a:endParaRPr lang="en-GB" sz="1800"/>
          </a:p>
          <a:p>
            <a:pPr marL="285750" indent="-285750">
              <a:spcAft>
                <a:spcPts val="5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Semantic versioning, CI/CD pipeline</a:t>
            </a:r>
            <a:endParaRPr lang="en-GB" sz="1800"/>
          </a:p>
          <a:p>
            <a:pPr marL="285750" indent="-285750">
              <a:spcAft>
                <a:spcPts val="5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All our software is open source, available in </a:t>
            </a:r>
            <a:r>
              <a:rPr lang="en-GB" sz="1800" err="1">
                <a:latin typeface="Arial"/>
                <a:cs typeface="Arial"/>
              </a:rPr>
              <a:t>Github</a:t>
            </a:r>
          </a:p>
          <a:p>
            <a:pPr marL="285750" indent="-285750">
              <a:spcAft>
                <a:spcPts val="5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Vehicle control via </a:t>
            </a:r>
            <a:r>
              <a:rPr lang="en-GB" sz="1800" err="1">
                <a:latin typeface="Arial"/>
                <a:cs typeface="Arial"/>
              </a:rPr>
              <a:t>Dataspeed</a:t>
            </a:r>
            <a:r>
              <a:rPr lang="en-GB" sz="1800">
                <a:latin typeface="Arial"/>
                <a:cs typeface="Arial"/>
              </a:rPr>
              <a:t> drive-by-wire </a:t>
            </a:r>
            <a:br>
              <a:rPr lang="en-GB" sz="1800">
                <a:latin typeface="Arial"/>
                <a:cs typeface="Arial"/>
              </a:rPr>
            </a:br>
            <a:r>
              <a:rPr lang="en-GB" sz="1800">
                <a:latin typeface="Arial"/>
                <a:cs typeface="Arial"/>
              </a:rPr>
              <a:t>(ROS2 -&gt; </a:t>
            </a:r>
            <a:r>
              <a:rPr lang="en-GB" sz="1800" err="1">
                <a:latin typeface="Arial"/>
                <a:cs typeface="Arial"/>
              </a:rPr>
              <a:t>CANbus</a:t>
            </a:r>
            <a:r>
              <a:rPr lang="en-GB" sz="1800">
                <a:latin typeface="Arial"/>
                <a:cs typeface="Arial"/>
              </a:rPr>
              <a:t>)</a:t>
            </a:r>
            <a:endParaRPr lang="en-GB" sz="1800"/>
          </a:p>
          <a:p>
            <a:pPr marL="285750" indent="-285750">
              <a:spcAft>
                <a:spcPts val="500"/>
              </a:spcAft>
              <a:buChar char="•"/>
            </a:pPr>
            <a:r>
              <a:rPr lang="en-GB" sz="1800" b="1" err="1">
                <a:latin typeface="Arial"/>
                <a:cs typeface="Arial"/>
              </a:rPr>
              <a:t>Autoware</a:t>
            </a:r>
            <a:r>
              <a:rPr lang="en-GB" sz="1800" b="1">
                <a:latin typeface="Arial"/>
                <a:cs typeface="Arial"/>
              </a:rPr>
              <a:t> </a:t>
            </a:r>
            <a:r>
              <a:rPr lang="en-GB" sz="1800">
                <a:latin typeface="Arial"/>
                <a:cs typeface="Arial"/>
              </a:rPr>
              <a:t>as base self-driving software stack</a:t>
            </a:r>
            <a:br>
              <a:rPr lang="en-GB" sz="1800">
                <a:latin typeface="Arial"/>
                <a:cs typeface="Arial"/>
              </a:rPr>
            </a:br>
            <a:r>
              <a:rPr lang="en-GB" sz="1800">
                <a:latin typeface="Arial"/>
                <a:cs typeface="Arial"/>
              </a:rPr>
              <a:t>https://autoware.org/ </a:t>
            </a:r>
          </a:p>
          <a:p>
            <a:pPr marL="285750" indent="-285750">
              <a:spcAft>
                <a:spcPts val="500"/>
              </a:spcAft>
              <a:buChar char="•"/>
            </a:pPr>
            <a:endParaRPr lang="en-GB" sz="1800"/>
          </a:p>
          <a:p>
            <a:pPr marL="285750" indent="-285750">
              <a:spcAft>
                <a:spcPts val="500"/>
              </a:spcAft>
              <a:buChar char="•"/>
            </a:pPr>
            <a:endParaRPr lang="en-GB" sz="18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/>
          <a:lstStyle/>
          <a:p>
            <a:r>
              <a:rPr lang="en-GB">
                <a:latin typeface="Arial"/>
                <a:cs typeface="Arial"/>
              </a:rPr>
              <a:t>The Software</a:t>
            </a: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7457D8-5D58-E413-3854-192A20E389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53" t="6516" r="101" b="-2117"/>
          <a:stretch/>
        </p:blipFill>
        <p:spPr>
          <a:xfrm>
            <a:off x="6208402" y="825"/>
            <a:ext cx="5993183" cy="27803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F7B323-CCB7-B72B-DE74-1ED764E944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25" t="12182" r="-66" b="2110"/>
          <a:stretch/>
        </p:blipFill>
        <p:spPr>
          <a:xfrm>
            <a:off x="6205027" y="2778627"/>
            <a:ext cx="6002215" cy="319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048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3DBA8AC8-ABEB-B30F-8409-7BDCF2075B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1488" b="31315"/>
          <a:stretch/>
        </p:blipFill>
        <p:spPr>
          <a:xfrm>
            <a:off x="0" y="533789"/>
            <a:ext cx="12191999" cy="2882041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1A08AF8-3D14-4678-7975-CEED454CF73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lIns="91440" tIns="45720" rIns="91440" bIns="45720" anchor="t"/>
          <a:lstStyle/>
          <a:p>
            <a:r>
              <a:rPr lang="en-US">
                <a:latin typeface="Arial"/>
                <a:cs typeface="Arial"/>
              </a:rPr>
              <a:t>The Data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D520AF-E493-AE3B-B5DC-08FAAD071731}"/>
              </a:ext>
            </a:extLst>
          </p:cNvPr>
          <p:cNvSpPr txBox="1"/>
          <p:nvPr/>
        </p:nvSpPr>
        <p:spPr>
          <a:xfrm>
            <a:off x="233814" y="3492849"/>
            <a:ext cx="5890036" cy="306750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200"/>
              </a:spcAft>
            </a:pPr>
            <a:r>
              <a:rPr lang="en-US" b="1">
                <a:solidFill>
                  <a:srgbClr val="002060"/>
                </a:solidFill>
                <a:cs typeface="Calibri"/>
              </a:rPr>
              <a:t>Data output</a:t>
            </a:r>
            <a:r>
              <a:rPr lang="en-US">
                <a:solidFill>
                  <a:srgbClr val="002060"/>
                </a:solidFill>
                <a:cs typeface="Calibri"/>
              </a:rPr>
              <a:t>:</a:t>
            </a:r>
          </a:p>
          <a:p>
            <a:pPr marL="285750">
              <a:spcAft>
                <a:spcPts val="200"/>
              </a:spcAft>
              <a:buFont typeface="Arial"/>
              <a:buChar char="•"/>
            </a:pPr>
            <a:r>
              <a:rPr lang="en-US">
                <a:solidFill>
                  <a:srgbClr val="002060"/>
                </a:solidFill>
                <a:cs typeface="Calibri"/>
              </a:rPr>
              <a:t> 6 x Cameras at 20Hz (Each 1Gb/s)</a:t>
            </a:r>
          </a:p>
          <a:p>
            <a:pPr marL="285750">
              <a:spcAft>
                <a:spcPts val="200"/>
              </a:spcAft>
              <a:buFont typeface="Arial"/>
              <a:buChar char="•"/>
            </a:pPr>
            <a:r>
              <a:rPr lang="en-US">
                <a:solidFill>
                  <a:srgbClr val="002060"/>
                </a:solidFill>
                <a:cs typeface="Calibri"/>
              </a:rPr>
              <a:t> 3 x Lidars at 10Hz (Over 1Gb/s for all three)</a:t>
            </a:r>
          </a:p>
          <a:p>
            <a:pPr marL="285750">
              <a:spcAft>
                <a:spcPts val="200"/>
              </a:spcAft>
              <a:buFont typeface="Arial"/>
              <a:buChar char="•"/>
            </a:pPr>
            <a:r>
              <a:rPr lang="en-US">
                <a:solidFill>
                  <a:srgbClr val="002060"/>
                </a:solidFill>
                <a:cs typeface="Calibri"/>
              </a:rPr>
              <a:t> Everything else approx. 1Gb/s</a:t>
            </a:r>
          </a:p>
          <a:p>
            <a:pPr>
              <a:spcAft>
                <a:spcPts val="200"/>
              </a:spcAft>
            </a:pPr>
            <a:r>
              <a:rPr lang="en-US">
                <a:solidFill>
                  <a:srgbClr val="002060"/>
                </a:solidFill>
                <a:cs typeface="Calibri"/>
              </a:rPr>
              <a:t>About </a:t>
            </a:r>
            <a:r>
              <a:rPr lang="en-US" b="1">
                <a:solidFill>
                  <a:srgbClr val="002060"/>
                </a:solidFill>
                <a:cs typeface="Calibri"/>
              </a:rPr>
              <a:t>8Gb of data per second</a:t>
            </a:r>
            <a:r>
              <a:rPr lang="en-US">
                <a:solidFill>
                  <a:srgbClr val="002060"/>
                </a:solidFill>
                <a:cs typeface="Calibri"/>
              </a:rPr>
              <a:t>!</a:t>
            </a:r>
          </a:p>
          <a:p>
            <a:pPr>
              <a:spcAft>
                <a:spcPts val="200"/>
              </a:spcAft>
            </a:pPr>
            <a:endParaRPr lang="en-US">
              <a:solidFill>
                <a:srgbClr val="002060"/>
              </a:solidFill>
              <a:cs typeface="Calibri"/>
            </a:endParaRPr>
          </a:p>
          <a:p>
            <a:pPr>
              <a:spcAft>
                <a:spcPts val="200"/>
              </a:spcAft>
            </a:pPr>
            <a:r>
              <a:rPr lang="en-US">
                <a:solidFill>
                  <a:srgbClr val="002060"/>
                </a:solidFill>
                <a:cs typeface="Calibri"/>
              </a:rPr>
              <a:t>After some tricks (e.g. Region-of-Interest, compression):</a:t>
            </a:r>
            <a:br>
              <a:rPr lang="en-US">
                <a:solidFill>
                  <a:srgbClr val="002060"/>
                </a:solidFill>
                <a:cs typeface="Calibri"/>
              </a:rPr>
            </a:br>
            <a:r>
              <a:rPr lang="en-US">
                <a:solidFill>
                  <a:srgbClr val="002060"/>
                </a:solidFill>
                <a:cs typeface="Calibri"/>
              </a:rPr>
              <a:t>Approx. 5GB </a:t>
            </a:r>
            <a:r>
              <a:rPr lang="en-US" err="1">
                <a:solidFill>
                  <a:srgbClr val="002060"/>
                </a:solidFill>
                <a:cs typeface="Calibri" panose="020F0502020204030204"/>
              </a:rPr>
              <a:t>ROSbag</a:t>
            </a:r>
            <a:r>
              <a:rPr lang="en-US">
                <a:solidFill>
                  <a:srgbClr val="002060"/>
                </a:solidFill>
                <a:cs typeface="Calibri" panose="020F0502020204030204"/>
              </a:rPr>
              <a:t> per 20s chunks (Compressed!)</a:t>
            </a:r>
          </a:p>
          <a:p>
            <a:pPr marL="285750">
              <a:spcAft>
                <a:spcPts val="200"/>
              </a:spcAft>
              <a:buFont typeface="Arial"/>
              <a:buChar char="•"/>
            </a:pPr>
            <a:endParaRPr lang="en-US">
              <a:solidFill>
                <a:srgbClr val="002060"/>
              </a:solidFill>
              <a:cs typeface="Calibri" panose="020F0502020204030204"/>
            </a:endParaRPr>
          </a:p>
          <a:p>
            <a:pPr>
              <a:spcAft>
                <a:spcPts val="200"/>
              </a:spcAft>
            </a:pPr>
            <a:r>
              <a:rPr lang="en-US">
                <a:solidFill>
                  <a:srgbClr val="002060"/>
                </a:solidFill>
                <a:cs typeface="Calibri" panose="020F0502020204030204"/>
              </a:rPr>
              <a:t>Aim is to record up to 100TB, so approx. </a:t>
            </a:r>
            <a:r>
              <a:rPr lang="en-US" b="1">
                <a:solidFill>
                  <a:srgbClr val="002060"/>
                </a:solidFill>
                <a:cs typeface="Calibri" panose="020F0502020204030204"/>
              </a:rPr>
              <a:t>110 hours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B11D94-2A4A-279A-3060-AA0B38756629}"/>
              </a:ext>
            </a:extLst>
          </p:cNvPr>
          <p:cNvSpPr txBox="1"/>
          <p:nvPr/>
        </p:nvSpPr>
        <p:spPr>
          <a:xfrm>
            <a:off x="5791024" y="3500544"/>
            <a:ext cx="5974704" cy="33701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200"/>
              </a:spcAft>
            </a:pPr>
            <a:r>
              <a:rPr lang="en-US" b="1">
                <a:cs typeface="Calibri"/>
              </a:rPr>
              <a:t>Data format</a:t>
            </a:r>
            <a:r>
              <a:rPr lang="en-US">
                <a:cs typeface="Calibri"/>
              </a:rPr>
              <a:t>:</a:t>
            </a:r>
            <a:endParaRPr lang="en-US"/>
          </a:p>
          <a:p>
            <a:pPr marL="285750">
              <a:spcAft>
                <a:spcPts val="200"/>
              </a:spcAft>
              <a:buFont typeface="Arial"/>
              <a:buChar char="•"/>
            </a:pPr>
            <a:r>
              <a:rPr lang="en-US">
                <a:solidFill>
                  <a:srgbClr val="002060"/>
                </a:solidFill>
                <a:cs typeface="Calibri"/>
              </a:rPr>
              <a:t> </a:t>
            </a:r>
            <a:r>
              <a:rPr lang="en-US" b="1" err="1">
                <a:solidFill>
                  <a:srgbClr val="002060"/>
                </a:solidFill>
                <a:cs typeface="Calibri"/>
              </a:rPr>
              <a:t>mcap</a:t>
            </a:r>
            <a:r>
              <a:rPr lang="en-US" b="1">
                <a:solidFill>
                  <a:srgbClr val="002060"/>
                </a:solidFill>
                <a:ea typeface="+mn-lt"/>
                <a:cs typeface="+mn-lt"/>
              </a:rPr>
              <a:t> </a:t>
            </a:r>
            <a:r>
              <a:rPr lang="en-US">
                <a:solidFill>
                  <a:srgbClr val="002060"/>
                </a:solidFill>
                <a:cs typeface="Calibri"/>
              </a:rPr>
              <a:t>format (</a:t>
            </a:r>
            <a:r>
              <a:rPr lang="en-US">
                <a:solidFill>
                  <a:srgbClr val="002060"/>
                </a:solidFill>
                <a:ea typeface="+mn-lt"/>
                <a:cs typeface="+mn-lt"/>
              </a:rPr>
              <a:t>Open source container file format for multimodal log data)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>
                <a:ea typeface="+mn-lt"/>
                <a:cs typeface="+mn-lt"/>
                <a:hlinkClick r:id="rId3"/>
              </a:rPr>
              <a:t>https://mcap.dev</a:t>
            </a:r>
            <a:endParaRPr lang="en-US">
              <a:ea typeface="+mn-lt"/>
              <a:cs typeface="+mn-lt"/>
            </a:endParaRPr>
          </a:p>
          <a:p>
            <a:pPr marL="285750">
              <a:spcAft>
                <a:spcPts val="200"/>
              </a:spcAft>
              <a:buFont typeface="Arial"/>
              <a:buChar char="•"/>
            </a:pPr>
            <a:r>
              <a:rPr lang="en-US">
                <a:solidFill>
                  <a:srgbClr val="002060"/>
                </a:solidFill>
                <a:ea typeface="+mn-lt"/>
                <a:cs typeface="+mn-lt"/>
              </a:rPr>
              <a:t> "raw" camera (Bayer) + rectified (calibrated) images</a:t>
            </a:r>
          </a:p>
          <a:p>
            <a:pPr marL="285750">
              <a:spcAft>
                <a:spcPts val="200"/>
              </a:spcAft>
              <a:buFont typeface="Arial"/>
              <a:buChar char="•"/>
            </a:pPr>
            <a:r>
              <a:rPr lang="en-US">
                <a:solidFill>
                  <a:srgbClr val="002060"/>
                </a:solidFill>
                <a:ea typeface="+mn-lt"/>
                <a:cs typeface="+mn-lt"/>
              </a:rPr>
              <a:t> Lidar 3D pointclouds</a:t>
            </a:r>
          </a:p>
          <a:p>
            <a:pPr marL="285750">
              <a:spcAft>
                <a:spcPts val="200"/>
              </a:spcAft>
              <a:buFont typeface="Arial"/>
              <a:buChar char="•"/>
            </a:pPr>
            <a:r>
              <a:rPr lang="en-US">
                <a:solidFill>
                  <a:srgbClr val="002060"/>
                </a:solidFill>
                <a:ea typeface="+mn-lt"/>
                <a:cs typeface="+mn-lt"/>
              </a:rPr>
              <a:t> 100Hz GPS + RTK corrected pose (up to 2cm accuracy!)</a:t>
            </a:r>
          </a:p>
          <a:p>
            <a:pPr marL="285750">
              <a:spcAft>
                <a:spcPts val="200"/>
              </a:spcAft>
              <a:buFont typeface="Arial"/>
              <a:buChar char="•"/>
            </a:pPr>
            <a:r>
              <a:rPr lang="en-US">
                <a:solidFill>
                  <a:srgbClr val="002060"/>
                </a:solidFill>
                <a:ea typeface="+mn-lt"/>
                <a:cs typeface="+mn-lt"/>
              </a:rPr>
              <a:t> Driver input (e.g. pedals + steering) from drive-by-wire kit</a:t>
            </a:r>
          </a:p>
          <a:p>
            <a:pPr marL="285750">
              <a:spcAft>
                <a:spcPts val="200"/>
              </a:spcAft>
              <a:buFont typeface="Arial"/>
              <a:buChar char="•"/>
            </a:pPr>
            <a:r>
              <a:rPr lang="en-US">
                <a:solidFill>
                  <a:srgbClr val="002060"/>
                </a:solidFill>
                <a:ea typeface="+mn-lt"/>
                <a:cs typeface="+mn-lt"/>
              </a:rPr>
              <a:t> In discussion:</a:t>
            </a:r>
          </a:p>
          <a:p>
            <a:pPr marL="742950" lvl="1">
              <a:spcAft>
                <a:spcPts val="200"/>
              </a:spcAft>
              <a:buFont typeface="Courier New"/>
              <a:buChar char="o"/>
            </a:pPr>
            <a:r>
              <a:rPr lang="en-US">
                <a:solidFill>
                  <a:srgbClr val="002060"/>
                </a:solidFill>
                <a:ea typeface="+mn-lt"/>
                <a:cs typeface="+mn-lt"/>
              </a:rPr>
              <a:t> In-car dash-cam footage</a:t>
            </a:r>
          </a:p>
          <a:p>
            <a:pPr marL="742950" lvl="1">
              <a:spcAft>
                <a:spcPts val="200"/>
              </a:spcAft>
              <a:buFont typeface="Courier New"/>
              <a:buChar char="o"/>
            </a:pPr>
            <a:r>
              <a:rPr lang="en-US">
                <a:solidFill>
                  <a:srgbClr val="002060"/>
                </a:solidFill>
                <a:ea typeface="+mn-lt"/>
                <a:cs typeface="+mn-lt"/>
              </a:rPr>
              <a:t> Radar detections</a:t>
            </a:r>
          </a:p>
          <a:p>
            <a:pPr marL="285750">
              <a:spcAft>
                <a:spcPts val="200"/>
              </a:spcAft>
              <a:buFont typeface="Arial"/>
              <a:buChar char="•"/>
            </a:pP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3251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364367" y="1234856"/>
            <a:ext cx="6674893" cy="3252637"/>
          </a:xfrm>
        </p:spPr>
        <p:txBody>
          <a:bodyPr lIns="91440" tIns="45720" rIns="91440" bIns="45720" anchor="t"/>
          <a:lstStyle/>
          <a:p>
            <a:pPr marL="285750" indent="-285750">
              <a:spcAft>
                <a:spcPts val="6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Data collection around Edinburgh city and surrounding areas</a:t>
            </a:r>
          </a:p>
          <a:p>
            <a:pPr marL="285750" indent="-285750">
              <a:spcAft>
                <a:spcPts val="6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EIDF collaboration for data storage and distribution</a:t>
            </a:r>
            <a:endParaRPr lang="en-US" sz="1800">
              <a:solidFill>
                <a:srgbClr val="000000"/>
              </a:solidFill>
              <a:latin typeface="Arial"/>
              <a:cs typeface="Arial"/>
            </a:endParaRPr>
          </a:p>
          <a:p>
            <a:pPr marL="285750" indent="-285750">
              <a:spcAft>
                <a:spcPts val="6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Dataset paper publication and public research access</a:t>
            </a:r>
            <a:endParaRPr lang="en-GB" sz="1800">
              <a:solidFill>
                <a:srgbClr val="000000"/>
              </a:solidFill>
            </a:endParaRPr>
          </a:p>
          <a:p>
            <a:pPr marL="285750" indent="-285750">
              <a:spcAft>
                <a:spcPts val="6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Data analysis with MSc, PhD students and other interested parties</a:t>
            </a:r>
          </a:p>
          <a:p>
            <a:pPr marL="285750" indent="-285750">
              <a:spcAft>
                <a:spcPts val="6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Dataset challenges, benchmarks, support, dataset updates</a:t>
            </a:r>
          </a:p>
          <a:p>
            <a:pPr marL="285750" indent="-285750">
              <a:spcAft>
                <a:spcPts val="6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Development of self-driving stack technologies and trials</a:t>
            </a:r>
          </a:p>
          <a:p>
            <a:pPr marL="285750" indent="-285750">
              <a:spcAft>
                <a:spcPts val="600"/>
              </a:spcAft>
              <a:buChar char="•"/>
            </a:pPr>
            <a:r>
              <a:rPr lang="en-GB" sz="1800">
                <a:latin typeface="Arial"/>
                <a:cs typeface="Arial"/>
              </a:rPr>
              <a:t>Get involved!</a:t>
            </a:r>
          </a:p>
        </p:txBody>
      </p:sp>
      <p:pic>
        <p:nvPicPr>
          <p:cNvPr id="5" name="Picture Placeholder 4" descr="Autoware_RViz">
            <a:extLst>
              <a:ext uri="{FF2B5EF4-FFF2-40B4-BE49-F238E27FC236}">
                <a16:creationId xmlns:a16="http://schemas.microsoft.com/office/drawing/2014/main" id="{1B5A6301-3AC1-E7B1-FB1A-BD240FCA0A0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7901" r="7901"/>
          <a:stretch/>
        </p:blipFill>
        <p:spPr>
          <a:xfrm>
            <a:off x="697979" y="4656690"/>
            <a:ext cx="3228563" cy="2031095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64367" y="512384"/>
            <a:ext cx="2035776" cy="586261"/>
          </a:xfrm>
        </p:spPr>
        <p:txBody>
          <a:bodyPr lIns="91440" tIns="45720" rIns="91440" bIns="45720" anchor="t"/>
          <a:lstStyle/>
          <a:p>
            <a:r>
              <a:rPr lang="en-GB">
                <a:latin typeface="Arial"/>
                <a:cs typeface="Arial"/>
              </a:rPr>
              <a:t>The plan</a:t>
            </a:r>
            <a:endParaRPr lang="en-GB" b="0">
              <a:solidFill>
                <a:srgbClr val="000000"/>
              </a:solidFill>
              <a:latin typeface="Arial"/>
              <a:cs typeface="Arial"/>
            </a:endParaRPr>
          </a:p>
          <a:p>
            <a:endParaRPr lang="en-GB"/>
          </a:p>
        </p:txBody>
      </p:sp>
      <p:pic>
        <p:nvPicPr>
          <p:cNvPr id="6" name="Picture 5" descr="A map of a city&#10;&#10;Description automatically generated">
            <a:extLst>
              <a:ext uri="{FF2B5EF4-FFF2-40B4-BE49-F238E27FC236}">
                <a16:creationId xmlns:a16="http://schemas.microsoft.com/office/drawing/2014/main" id="{C2EE2F0A-CE96-A7FB-CA3B-E1759AE1BF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550" r="258" b="17396"/>
          <a:stretch/>
        </p:blipFill>
        <p:spPr>
          <a:xfrm>
            <a:off x="7041765" y="-1"/>
            <a:ext cx="5153311" cy="4979949"/>
          </a:xfrm>
          <a:prstGeom prst="rect">
            <a:avLst/>
          </a:prstGeom>
        </p:spPr>
      </p:pic>
      <p:pic>
        <p:nvPicPr>
          <p:cNvPr id="8" name="Picture 7" descr="Edinburgh International Data Facility | About Us | DDI">
            <a:extLst>
              <a:ext uri="{FF2B5EF4-FFF2-40B4-BE49-F238E27FC236}">
                <a16:creationId xmlns:a16="http://schemas.microsoft.com/office/drawing/2014/main" id="{591DD5A9-81F5-21C4-4F88-5A47E1CC5C8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198" t="-425" r="8015" b="-313"/>
          <a:stretch/>
        </p:blipFill>
        <p:spPr>
          <a:xfrm>
            <a:off x="7034784" y="4981116"/>
            <a:ext cx="1766253" cy="1881357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7DF670E-95B9-16A7-678F-F4ABE720C1A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6639" t="45665" r="1655" b="3276"/>
          <a:stretch/>
        </p:blipFill>
        <p:spPr>
          <a:xfrm>
            <a:off x="4342898" y="5422179"/>
            <a:ext cx="2377427" cy="1260483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35D6EAEE-8290-1F0A-52FB-D561E6B01F4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9752" t="7373" r="29752" b="57308"/>
          <a:stretch/>
        </p:blipFill>
        <p:spPr>
          <a:xfrm>
            <a:off x="4344951" y="4312053"/>
            <a:ext cx="2374173" cy="110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705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ar in a building&#10;&#10;Description automatically generated">
            <a:extLst>
              <a:ext uri="{FF2B5EF4-FFF2-40B4-BE49-F238E27FC236}">
                <a16:creationId xmlns:a16="http://schemas.microsoft.com/office/drawing/2014/main" id="{045B9781-3571-615A-3ED3-3F6AF6B49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6000"/>
                    </a14:imgEffect>
                    <a14:imgEffect>
                      <a14:brightnessContrast bright="1000" contrast="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053" y="-12870"/>
            <a:ext cx="12191999" cy="5821801"/>
          </a:xfrm>
          <a:prstGeom prst="flowChartOffpageConnector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9A1D43-FE8B-819B-6F11-C1DE64D2C122}"/>
              </a:ext>
            </a:extLst>
          </p:cNvPr>
          <p:cNvSpPr txBox="1"/>
          <p:nvPr/>
        </p:nvSpPr>
        <p:spPr>
          <a:xfrm>
            <a:off x="156071" y="5971500"/>
            <a:ext cx="505658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ea typeface="Calibri"/>
                <a:cs typeface="Calibri"/>
              </a:rPr>
              <a:t>Project lead:  </a:t>
            </a:r>
            <a:r>
              <a:rPr lang="en-US" sz="2000">
                <a:ea typeface="Calibri"/>
                <a:cs typeface="Calibri"/>
                <a:hlinkClick r:id="rId4"/>
              </a:rPr>
              <a:t>Prof</a:t>
            </a:r>
            <a:r>
              <a:rPr lang="en-US" sz="2000">
                <a:ea typeface="+mn-lt"/>
                <a:cs typeface="+mn-lt"/>
                <a:hlinkClick r:id="rId4"/>
              </a:rPr>
              <a:t>. Subramanian Ramamoorthy</a:t>
            </a:r>
            <a:endParaRPr lang="en-US" sz="2000">
              <a:ea typeface="+mn-lt"/>
              <a:cs typeface="+mn-lt"/>
            </a:endParaRPr>
          </a:p>
          <a:p>
            <a:r>
              <a:rPr lang="en-US" sz="2000">
                <a:ea typeface="Calibri"/>
                <a:cs typeface="Calibri"/>
              </a:rPr>
              <a:t>Speaker</a:t>
            </a:r>
            <a:r>
              <a:rPr lang="en-US" sz="2000">
                <a:ea typeface="+mn-lt"/>
                <a:cs typeface="+mn-lt"/>
              </a:rPr>
              <a:t>:    </a:t>
            </a:r>
            <a:r>
              <a:rPr lang="en-US" sz="2000">
                <a:ea typeface="Calibri"/>
                <a:cs typeface="Calibri"/>
              </a:rPr>
              <a:t>  </a:t>
            </a:r>
            <a:r>
              <a:rPr lang="en-US" sz="2000">
                <a:ea typeface="Calibri"/>
                <a:cs typeface="Calibri"/>
                <a:hlinkClick r:id="rId5"/>
              </a:rPr>
              <a:t>Dr. Alejandro Bordallo Mic</a:t>
            </a:r>
            <a:r>
              <a:rPr lang="en-US" sz="2000">
                <a:ea typeface="+mn-lt"/>
                <a:cs typeface="+mn-lt"/>
                <a:hlinkClick r:id="rId5"/>
              </a:rPr>
              <a:t>ó</a:t>
            </a:r>
            <a:endParaRPr lang="en-US" sz="200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8671493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CEED6AE-C0F6-422D-83EA-E8A6BEC56F62}" vid="{63253440-B1FF-457D-B59A-A0F04D5132D5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CEED6AE-C0F6-422D-83EA-E8A6BEC56F62}" vid="{69B872FB-C288-4103-99E8-0E764FCED1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Custom Design</vt:lpstr>
      <vt:lpstr>1_Custom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10</cp:revision>
  <dcterms:created xsi:type="dcterms:W3CDTF">2024-08-05T11:48:32Z</dcterms:created>
  <dcterms:modified xsi:type="dcterms:W3CDTF">2024-08-07T16:18:56Z</dcterms:modified>
</cp:coreProperties>
</file>

<file path=docProps/thumbnail.jpeg>
</file>